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7"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66" y="-77"/>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F4121233-059A-4AF5-917A-246347D4E800}" type="datetimeFigureOut">
              <a:rPr lang="en-US" smtClean="0"/>
              <a:pPr/>
              <a:t>12/9/2021</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94BCA75-7513-4015-AAC4-E3922A92000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1481330"/>
            <a:ext cx="109728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4121233-059A-4AF5-917A-246347D4E800}" type="datetimeFigureOut">
              <a:rPr lang="en-US" smtClean="0"/>
              <a:pPr/>
              <a:t>12/9/2021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94BCA75-7513-4015-AAC4-E3922A92000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1"/>
            <a:ext cx="84328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4121233-059A-4AF5-917A-246347D4E800}" type="datetimeFigureOut">
              <a:rPr lang="en-US" smtClean="0"/>
              <a:pPr/>
              <a:t>12/9/2021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94BCA75-7513-4015-AAC4-E3922A9200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4121233-059A-4AF5-917A-246347D4E800}" type="datetimeFigureOut">
              <a:rPr lang="en-US" smtClean="0"/>
              <a:pPr/>
              <a:t>12/9/2021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94BCA75-7513-4015-AAC4-E3922A920005}"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4121233-059A-4AF5-917A-246347D4E800}" type="datetimeFigureOut">
              <a:rPr lang="en-US" smtClean="0"/>
              <a:pPr/>
              <a:t>12/9/2021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94BCA75-7513-4015-AAC4-E3922A920005}" type="slidenum">
              <a:rPr lang="en-US" smtClean="0"/>
              <a:pPr/>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4121233-059A-4AF5-917A-246347D4E800}" type="datetimeFigureOut">
              <a:rPr lang="en-US" smtClean="0"/>
              <a:pPr/>
              <a:t>12/9/2021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94BCA75-7513-4015-AAC4-E3922A920005}"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4121233-059A-4AF5-917A-246347D4E800}" type="datetimeFigureOut">
              <a:rPr lang="en-US" smtClean="0"/>
              <a:pPr/>
              <a:t>12/9/2021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794BCA75-7513-4015-AAC4-E3922A92000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F4121233-059A-4AF5-917A-246347D4E800}" type="datetimeFigureOut">
              <a:rPr lang="en-US" smtClean="0"/>
              <a:pPr/>
              <a:t>12/9/2021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794BCA75-7513-4015-AAC4-E3922A920005}"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4121233-059A-4AF5-917A-246347D4E800}" type="datetimeFigureOut">
              <a:rPr lang="en-US" smtClean="0"/>
              <a:pPr/>
              <a:t>12/9/2021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794BCA75-7513-4015-AAC4-E3922A92000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extLst/>
          </a:lstStyle>
          <a:p>
            <a:fld id="{F4121233-059A-4AF5-917A-246347D4E800}" type="datetimeFigureOut">
              <a:rPr lang="en-US" smtClean="0"/>
              <a:pPr/>
              <a:t>12/9/2021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94BCA75-7513-4015-AAC4-E3922A92000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F4121233-059A-4AF5-917A-246347D4E800}" type="datetimeFigureOut">
              <a:rPr lang="en-US" smtClean="0"/>
              <a:pPr/>
              <a:t>12/9/2021</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94BCA75-7513-4015-AAC4-E3922A920005}" type="slidenum">
              <a:rPr lang="en-US" smtClean="0"/>
              <a:pPr/>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F4121233-059A-4AF5-917A-246347D4E800}" type="datetimeFigureOut">
              <a:rPr lang="en-US" smtClean="0"/>
              <a:pPr/>
              <a:t>12/9/2021</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94BCA75-7513-4015-AAC4-E3922A92000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slideLayout" Target="../slideLayouts/slideLayout1.xml"/><Relationship Id="rId1" Type="http://schemas.openxmlformats.org/officeDocument/2006/relationships/audio"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media10.m4a"/><Relationship Id="rId5" Type="http://schemas.openxmlformats.org/officeDocument/2006/relationships/image" Target="../media/image2.png"/><Relationship Id="rId4" Type="http://schemas.microsoft.com/office/2007/relationships/media" Target="../media/media10.m4a"/></Relationships>
</file>

<file path=ppt/slides/_rels/slide11.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slideLayout" Target="../slideLayouts/slideLayout2.xml"/><Relationship Id="rId1" Type="http://schemas.openxmlformats.org/officeDocument/2006/relationships/audio" Target="../media/media1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slideLayout" Target="../slideLayouts/slideLayout2.xml"/><Relationship Id="rId1" Type="http://schemas.openxmlformats.org/officeDocument/2006/relationships/audio"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slideLayout" Target="../slideLayouts/slideLayout2.xml"/><Relationship Id="rId1" Type="http://schemas.openxmlformats.org/officeDocument/2006/relationships/audio"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slideLayout" Target="../slideLayouts/slideLayout2.xml"/><Relationship Id="rId1" Type="http://schemas.openxmlformats.org/officeDocument/2006/relationships/audio"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microsoft.com/office/2007/relationships/media" Target="../media/media5.m4a"/><Relationship Id="rId2" Type="http://schemas.openxmlformats.org/officeDocument/2006/relationships/slideLayout" Target="../slideLayouts/slideLayout2.xml"/><Relationship Id="rId1" Type="http://schemas.openxmlformats.org/officeDocument/2006/relationships/audio"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audio" Target="../media/media6.m4a"/><Relationship Id="rId5" Type="http://schemas.openxmlformats.org/officeDocument/2006/relationships/image" Target="../media/image2.png"/><Relationship Id="rId4" Type="http://schemas.microsoft.com/office/2007/relationships/media" Target="../media/media6.m4a"/></Relationships>
</file>

<file path=ppt/slides/_rels/slide7.xml.rels><?xml version="1.0" encoding="UTF-8" standalone="yes"?>
<Relationships xmlns="http://schemas.openxmlformats.org/package/2006/relationships"><Relationship Id="rId3" Type="http://schemas.microsoft.com/office/2007/relationships/media" Target="../media/media7.m4a"/><Relationship Id="rId2" Type="http://schemas.openxmlformats.org/officeDocument/2006/relationships/slideLayout" Target="../slideLayouts/slideLayout2.xml"/><Relationship Id="rId1" Type="http://schemas.openxmlformats.org/officeDocument/2006/relationships/audio"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audio" Target="../media/media8.m4a"/><Relationship Id="rId5" Type="http://schemas.openxmlformats.org/officeDocument/2006/relationships/image" Target="../media/image2.png"/><Relationship Id="rId4" Type="http://schemas.microsoft.com/office/2007/relationships/media" Target="../media/media8.m4a"/></Relationships>
</file>

<file path=ppt/slides/_rels/slide9.xml.rels><?xml version="1.0" encoding="UTF-8" standalone="yes"?>
<Relationships xmlns="http://schemas.openxmlformats.org/package/2006/relationships"><Relationship Id="rId3" Type="http://schemas.microsoft.com/office/2007/relationships/media" Target="../media/media9.m4a"/><Relationship Id="rId2" Type="http://schemas.openxmlformats.org/officeDocument/2006/relationships/slideLayout" Target="../slideLayouts/slideLayout2.xml"/><Relationship Id="rId1" Type="http://schemas.openxmlformats.org/officeDocument/2006/relationships/audio"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F5CBB9-B048-41D0-854A-E2E2B93BB9FB}"/>
              </a:ext>
            </a:extLst>
          </p:cNvPr>
          <p:cNvSpPr>
            <a:spLocks noGrp="1"/>
          </p:cNvSpPr>
          <p:nvPr>
            <p:ph type="ctrTitle"/>
          </p:nvPr>
        </p:nvSpPr>
        <p:spPr/>
        <p:txBody>
          <a:bodyPr/>
          <a:lstStyle/>
          <a:p>
            <a:r>
              <a:rPr lang="en-US" dirty="0"/>
              <a:t>Unit -4.4</a:t>
            </a:r>
          </a:p>
        </p:txBody>
      </p:sp>
      <p:pic>
        <p:nvPicPr>
          <p:cNvPr id="3" name="Audio 2">
            <a:hlinkClick r:id="" action="ppaction://media"/>
            <a:extLst>
              <a:ext uri="{FF2B5EF4-FFF2-40B4-BE49-F238E27FC236}">
                <a16:creationId xmlns:a16="http://schemas.microsoft.com/office/drawing/2014/main" xmlns="" id="{25C6CB52-1917-407E-A94C-4CBF9B9F1537}"/>
              </a:ext>
            </a:extLst>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582461095"/>
      </p:ext>
    </p:extLst>
  </p:cSld>
  <p:clrMapOvr>
    <a:masterClrMapping/>
  </p:clrMapOvr>
  <mc:AlternateContent xmlns:mc="http://schemas.openxmlformats.org/markup-compatibility/2006">
    <mc:Choice xmlns:p14="http://schemas.microsoft.com/office/powerpoint/2010/main" xmlns="" Requires="p14">
      <p:transition spd="slow" p14:dur="2000" advTm="4429"/>
    </mc:Choice>
    <mc:Fallback>
      <p:transition spd="slow" advTm="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19201-BB43-4D87-BB41-0A7BAF80AD45}"/>
              </a:ext>
            </a:extLst>
          </p:cNvPr>
          <p:cNvSpPr>
            <a:spLocks noGrp="1"/>
          </p:cNvSpPr>
          <p:nvPr>
            <p:ph type="title"/>
          </p:nvPr>
        </p:nvSpPr>
        <p:spPr>
          <a:xfrm>
            <a:off x="508000" y="365125"/>
            <a:ext cx="10845800" cy="1325563"/>
          </a:xfrm>
        </p:spPr>
        <p:txBody>
          <a:bodyPr>
            <a:noAutofit/>
          </a:bodyPr>
          <a:lstStyle/>
          <a:p>
            <a:r>
              <a:rPr lang="en-US" sz="3600" b="0" i="0" dirty="0">
                <a:solidFill>
                  <a:srgbClr val="000000"/>
                </a:solidFill>
                <a:effectLst/>
                <a:latin typeface="verdana" panose="020B0604030504040204" pitchFamily="34" charset="0"/>
              </a:rPr>
              <a:t/>
            </a:r>
            <a:br>
              <a:rPr lang="en-US" sz="3600" b="0" i="0" dirty="0">
                <a:solidFill>
                  <a:srgbClr val="000000"/>
                </a:solidFill>
                <a:effectLst/>
                <a:latin typeface="verdana" panose="020B0604030504040204" pitchFamily="34" charset="0"/>
              </a:rPr>
            </a:br>
            <a:r>
              <a:rPr lang="en-US" sz="3600" b="0" i="0" dirty="0">
                <a:solidFill>
                  <a:srgbClr val="000000"/>
                </a:solidFill>
                <a:effectLst/>
                <a:latin typeface="verdana" panose="020B0604030504040204" pitchFamily="34" charset="0"/>
              </a:rPr>
              <a:t/>
            </a:r>
            <a:br>
              <a:rPr lang="en-US" sz="3600" b="0" i="0" dirty="0">
                <a:solidFill>
                  <a:srgbClr val="000000"/>
                </a:solidFill>
                <a:effectLst/>
                <a:latin typeface="verdana" panose="020B0604030504040204" pitchFamily="34" charset="0"/>
              </a:rPr>
            </a:br>
            <a:r>
              <a:rPr lang="en-US" sz="3600" b="0" i="0" dirty="0">
                <a:solidFill>
                  <a:srgbClr val="000000"/>
                </a:solidFill>
                <a:effectLst/>
                <a:latin typeface="verdana" panose="020B0604030504040204" pitchFamily="34" charset="0"/>
              </a:rPr>
              <a:t>The wait for a graph for the above scenario is shown below:</a:t>
            </a:r>
            <a:br>
              <a:rPr lang="en-US" sz="3600" b="0" i="0" dirty="0">
                <a:solidFill>
                  <a:srgbClr val="000000"/>
                </a:solidFill>
                <a:effectLst/>
                <a:latin typeface="verdana" panose="020B0604030504040204" pitchFamily="34" charset="0"/>
              </a:rPr>
            </a:br>
            <a:r>
              <a:rPr lang="en-US" sz="3600" dirty="0"/>
              <a:t/>
            </a:r>
            <a:br>
              <a:rPr lang="en-US" sz="3600" dirty="0"/>
            </a:br>
            <a:endParaRPr lang="en-US" sz="3600" dirty="0"/>
          </a:p>
        </p:txBody>
      </p:sp>
      <p:sp>
        <p:nvSpPr>
          <p:cNvPr id="4" name="Rectangle 1">
            <a:extLst>
              <a:ext uri="{FF2B5EF4-FFF2-40B4-BE49-F238E27FC236}">
                <a16:creationId xmlns:a16="http://schemas.microsoft.com/office/drawing/2014/main" xmlns="" id="{021396F1-B378-43DC-BB2D-6449A8E1A815}"/>
              </a:ext>
            </a:extLst>
          </p:cNvPr>
          <p:cNvSpPr>
            <a:spLocks noChangeArrowheads="1"/>
          </p:cNvSpPr>
          <p:nvPr/>
        </p:nvSpPr>
        <p:spPr bwMode="auto">
          <a:xfrm>
            <a:off x="2105891" y="1581542"/>
            <a:ext cx="4314001" cy="3524042"/>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7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rgbClr val="610B38"/>
              </a:solidFill>
              <a:effectLst/>
              <a:latin typeface="erdan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122" name="Picture 2" descr="Deadlock in DBMS">
            <a:extLst>
              <a:ext uri="{FF2B5EF4-FFF2-40B4-BE49-F238E27FC236}">
                <a16:creationId xmlns:a16="http://schemas.microsoft.com/office/drawing/2014/main" xmlns="" id="{774991FC-7E63-435A-B91B-A86ED0BAB89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26855" y="2487860"/>
            <a:ext cx="6181436" cy="2981326"/>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Audio 2">
            <a:hlinkClick r:id="" action="ppaction://media"/>
            <a:extLst>
              <a:ext uri="{FF2B5EF4-FFF2-40B4-BE49-F238E27FC236}">
                <a16:creationId xmlns:a16="http://schemas.microsoft.com/office/drawing/2014/main" xmlns="" id="{2F4F13E6-1A6D-40DE-8890-46550154CED5}"/>
              </a:ext>
            </a:extLst>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855292919"/>
      </p:ext>
    </p:extLst>
  </p:cSld>
  <p:clrMapOvr>
    <a:masterClrMapping/>
  </p:clrMapOvr>
  <mc:AlternateContent xmlns:mc="http://schemas.openxmlformats.org/markup-compatibility/2006">
    <mc:Choice xmlns:p14="http://schemas.microsoft.com/office/powerpoint/2010/main" xmlns="" Requires="p14">
      <p:transition spd="slow" p14:dur="2000" advTm="10412"/>
    </mc:Choice>
    <mc:Fallback>
      <p:transition spd="slow" advTm="10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9BA1DBB-4C0B-4B34-B679-F9AE64E9493B}"/>
              </a:ext>
            </a:extLst>
          </p:cNvPr>
          <p:cNvSpPr>
            <a:spLocks noGrp="1"/>
          </p:cNvSpPr>
          <p:nvPr>
            <p:ph idx="1"/>
          </p:nvPr>
        </p:nvSpPr>
        <p:spPr>
          <a:xfrm>
            <a:off x="1" y="175490"/>
            <a:ext cx="12192000" cy="6682510"/>
          </a:xfrm>
        </p:spPr>
        <p:txBody>
          <a:bodyPr>
            <a:normAutofit fontScale="47500" lnSpcReduction="20000"/>
          </a:bodyPr>
          <a:lstStyle/>
          <a:p>
            <a:pPr marL="0" indent="0" algn="l">
              <a:buNone/>
            </a:pPr>
            <a:r>
              <a:rPr lang="en-US" sz="5100" b="0" i="0" dirty="0">
                <a:effectLst/>
                <a:latin typeface="erdana"/>
              </a:rPr>
              <a:t>Deadlock Prevention</a:t>
            </a:r>
          </a:p>
          <a:p>
            <a:pPr algn="l">
              <a:buFont typeface="Arial" panose="020B0604020202020204" pitchFamily="34" charset="0"/>
              <a:buChar char="•"/>
            </a:pPr>
            <a:r>
              <a:rPr lang="en-US" sz="2900" b="0" dirty="0">
                <a:solidFill>
                  <a:srgbClr val="000000"/>
                </a:solidFill>
                <a:effectLst/>
                <a:latin typeface="verdana" panose="020B0604030504040204" pitchFamily="34" charset="0"/>
              </a:rPr>
              <a:t>Deadlock prevention method is suitable for a large database. If the resources are allocated in such a way </a:t>
            </a:r>
          </a:p>
          <a:p>
            <a:pPr marL="0" indent="0" algn="l">
              <a:buNone/>
            </a:pPr>
            <a:r>
              <a:rPr lang="en-US" sz="2900" dirty="0">
                <a:solidFill>
                  <a:srgbClr val="000000"/>
                </a:solidFill>
                <a:latin typeface="verdana" panose="020B0604030504040204" pitchFamily="34" charset="0"/>
              </a:rPr>
              <a:t>    </a:t>
            </a:r>
            <a:r>
              <a:rPr lang="en-US" sz="2900" b="0" dirty="0">
                <a:solidFill>
                  <a:srgbClr val="000000"/>
                </a:solidFill>
                <a:effectLst/>
                <a:latin typeface="verdana" panose="020B0604030504040204" pitchFamily="34" charset="0"/>
              </a:rPr>
              <a:t>that deadlock never occurs, then the deadlock can be prevented.</a:t>
            </a:r>
          </a:p>
          <a:p>
            <a:pPr algn="l">
              <a:buFont typeface="Arial" panose="020B0604020202020204" pitchFamily="34" charset="0"/>
              <a:buChar char="•"/>
            </a:pPr>
            <a:r>
              <a:rPr lang="en-US" sz="2900" b="0" dirty="0">
                <a:solidFill>
                  <a:srgbClr val="000000"/>
                </a:solidFill>
                <a:effectLst/>
                <a:latin typeface="verdana" panose="020B0604030504040204" pitchFamily="34" charset="0"/>
              </a:rPr>
              <a:t>The Database management system analyzes the operations of the transaction whether they can create </a:t>
            </a:r>
            <a:r>
              <a:rPr lang="en-US" b="0" dirty="0">
                <a:solidFill>
                  <a:srgbClr val="000000"/>
                </a:solidFill>
                <a:effectLst/>
                <a:latin typeface="verdana" panose="020B0604030504040204" pitchFamily="34" charset="0"/>
              </a:rPr>
              <a:t>a </a:t>
            </a:r>
          </a:p>
          <a:p>
            <a:pPr marL="0" indent="0" algn="l">
              <a:buNone/>
            </a:pPr>
            <a:r>
              <a:rPr lang="en-US" sz="2900" b="0" dirty="0">
                <a:solidFill>
                  <a:srgbClr val="000000"/>
                </a:solidFill>
                <a:effectLst/>
                <a:latin typeface="verdana" panose="020B0604030504040204" pitchFamily="34" charset="0"/>
              </a:rPr>
              <a:t>   deadlock situation or not. If they do, then the DBMS never allowed that transaction to be executed</a:t>
            </a:r>
            <a:r>
              <a:rPr lang="en-US" sz="2900" b="0" dirty="0" smtClean="0">
                <a:solidFill>
                  <a:srgbClr val="000000"/>
                </a:solidFill>
                <a:effectLst/>
                <a:latin typeface="verdana" panose="020B0604030504040204" pitchFamily="34" charset="0"/>
              </a:rPr>
              <a:t>.</a:t>
            </a:r>
          </a:p>
          <a:p>
            <a:pPr marL="0" indent="0" algn="l">
              <a:buNone/>
            </a:pPr>
            <a:endParaRPr lang="en-US" b="0" dirty="0">
              <a:solidFill>
                <a:srgbClr val="000000"/>
              </a:solidFill>
              <a:effectLst/>
              <a:latin typeface="verdana" panose="020B0604030504040204" pitchFamily="34" charset="0"/>
            </a:endParaRPr>
          </a:p>
          <a:p>
            <a:pPr marL="0" indent="0" algn="l">
              <a:buNone/>
            </a:pPr>
            <a:r>
              <a:rPr lang="en-US" sz="5100" b="0" i="0" dirty="0">
                <a:effectLst/>
                <a:latin typeface="erdana"/>
              </a:rPr>
              <a:t>Wait-Die scheme</a:t>
            </a:r>
          </a:p>
          <a:p>
            <a:pPr algn="l"/>
            <a:r>
              <a:rPr lang="en-US" sz="2900" b="0" i="0" dirty="0">
                <a:solidFill>
                  <a:srgbClr val="000000"/>
                </a:solidFill>
                <a:effectLst/>
                <a:latin typeface="verdana" panose="020B0604030504040204" pitchFamily="34" charset="0"/>
              </a:rPr>
              <a:t>In this scheme, if a transaction requests for a resource which is already held with a conflicting lock by another transaction </a:t>
            </a:r>
          </a:p>
          <a:p>
            <a:pPr marL="0" indent="0" algn="l">
              <a:buNone/>
            </a:pPr>
            <a:r>
              <a:rPr lang="en-US" sz="2900" dirty="0">
                <a:solidFill>
                  <a:srgbClr val="000000"/>
                </a:solidFill>
                <a:latin typeface="verdana" panose="020B0604030504040204" pitchFamily="34" charset="0"/>
              </a:rPr>
              <a:t>     </a:t>
            </a:r>
            <a:r>
              <a:rPr lang="en-US" sz="2900" b="0" i="0" dirty="0">
                <a:solidFill>
                  <a:srgbClr val="000000"/>
                </a:solidFill>
                <a:effectLst/>
                <a:latin typeface="verdana" panose="020B0604030504040204" pitchFamily="34" charset="0"/>
              </a:rPr>
              <a:t>then the DBMS simply checks the timestamp of both transactions. It allows the older transaction to wait until the resource </a:t>
            </a:r>
            <a:endParaRPr lang="en-US" sz="2900" b="0" i="0" dirty="0" smtClean="0">
              <a:solidFill>
                <a:srgbClr val="000000"/>
              </a:solidFill>
              <a:effectLst/>
              <a:latin typeface="verdana" panose="020B0604030504040204" pitchFamily="34" charset="0"/>
            </a:endParaRPr>
          </a:p>
          <a:p>
            <a:pPr marL="0" indent="0" algn="l">
              <a:buNone/>
            </a:pPr>
            <a:r>
              <a:rPr lang="en-US" sz="2900" dirty="0" smtClean="0">
                <a:solidFill>
                  <a:srgbClr val="000000"/>
                </a:solidFill>
                <a:latin typeface="verdana" panose="020B0604030504040204" pitchFamily="34" charset="0"/>
              </a:rPr>
              <a:t>     </a:t>
            </a:r>
            <a:r>
              <a:rPr lang="en-US" sz="2900" b="0" i="0" dirty="0" smtClean="0">
                <a:solidFill>
                  <a:srgbClr val="000000"/>
                </a:solidFill>
                <a:effectLst/>
                <a:latin typeface="verdana" panose="020B0604030504040204" pitchFamily="34" charset="0"/>
              </a:rPr>
              <a:t>is available </a:t>
            </a:r>
            <a:r>
              <a:rPr lang="en-US" sz="2900" b="0" i="0" dirty="0">
                <a:solidFill>
                  <a:srgbClr val="000000"/>
                </a:solidFill>
                <a:effectLst/>
                <a:latin typeface="verdana" panose="020B0604030504040204" pitchFamily="34" charset="0"/>
              </a:rPr>
              <a:t>for execution.</a:t>
            </a:r>
          </a:p>
          <a:p>
            <a:pPr algn="l"/>
            <a:r>
              <a:rPr lang="en-US" sz="2900" b="0" i="0" dirty="0">
                <a:solidFill>
                  <a:srgbClr val="000000"/>
                </a:solidFill>
                <a:effectLst/>
                <a:latin typeface="verdana" panose="020B0604030504040204" pitchFamily="34" charset="0"/>
              </a:rPr>
              <a:t>Let's assume there are two transactions </a:t>
            </a:r>
            <a:r>
              <a:rPr lang="en-US" sz="2900" b="0" i="0" dirty="0" err="1">
                <a:solidFill>
                  <a:srgbClr val="000000"/>
                </a:solidFill>
                <a:effectLst/>
                <a:latin typeface="verdana" panose="020B0604030504040204" pitchFamily="34" charset="0"/>
              </a:rPr>
              <a:t>Ti</a:t>
            </a:r>
            <a:r>
              <a:rPr lang="en-US" sz="2900" b="0" i="0" dirty="0">
                <a:solidFill>
                  <a:srgbClr val="000000"/>
                </a:solidFill>
                <a:effectLst/>
                <a:latin typeface="verdana" panose="020B0604030504040204" pitchFamily="34" charset="0"/>
              </a:rPr>
              <a:t> and </a:t>
            </a:r>
            <a:r>
              <a:rPr lang="en-US" sz="2900" b="0" i="0" dirty="0" err="1">
                <a:solidFill>
                  <a:srgbClr val="000000"/>
                </a:solidFill>
                <a:effectLst/>
                <a:latin typeface="verdana" panose="020B0604030504040204" pitchFamily="34" charset="0"/>
              </a:rPr>
              <a:t>Tj</a:t>
            </a:r>
            <a:r>
              <a:rPr lang="en-US" sz="2900" b="0" i="0" dirty="0">
                <a:solidFill>
                  <a:srgbClr val="000000"/>
                </a:solidFill>
                <a:effectLst/>
                <a:latin typeface="verdana" panose="020B0604030504040204" pitchFamily="34" charset="0"/>
              </a:rPr>
              <a:t> and let TS(T) is a timestamp of any transaction T. If T2 holds a lock by </a:t>
            </a:r>
          </a:p>
          <a:p>
            <a:pPr marL="0" indent="0" algn="l">
              <a:buNone/>
            </a:pPr>
            <a:r>
              <a:rPr lang="en-US" sz="2900" b="0" i="0" dirty="0">
                <a:solidFill>
                  <a:srgbClr val="000000"/>
                </a:solidFill>
                <a:effectLst/>
                <a:latin typeface="verdana" panose="020B0604030504040204" pitchFamily="34" charset="0"/>
              </a:rPr>
              <a:t>     some other transaction and T1 is requesting for resources held by T2 then the following actions are performed by DBMS:</a:t>
            </a:r>
          </a:p>
          <a:p>
            <a:pPr algn="l">
              <a:buFont typeface="+mj-lt"/>
              <a:buAutoNum type="arabicPeriod"/>
            </a:pPr>
            <a:r>
              <a:rPr lang="en-US" sz="2900" b="0" i="0" dirty="0">
                <a:solidFill>
                  <a:srgbClr val="000000"/>
                </a:solidFill>
                <a:effectLst/>
                <a:latin typeface="verdana" panose="020B0604030504040204" pitchFamily="34" charset="0"/>
              </a:rPr>
              <a:t>Check if TS(</a:t>
            </a:r>
            <a:r>
              <a:rPr lang="en-US" sz="2900" b="0" i="0" dirty="0" err="1">
                <a:solidFill>
                  <a:srgbClr val="000000"/>
                </a:solidFill>
                <a:effectLst/>
                <a:latin typeface="verdana" panose="020B0604030504040204" pitchFamily="34" charset="0"/>
              </a:rPr>
              <a:t>Ti</a:t>
            </a:r>
            <a:r>
              <a:rPr lang="en-US" sz="2900" b="0" i="0" dirty="0">
                <a:solidFill>
                  <a:srgbClr val="000000"/>
                </a:solidFill>
                <a:effectLst/>
                <a:latin typeface="verdana" panose="020B0604030504040204" pitchFamily="34" charset="0"/>
              </a:rPr>
              <a:t>) &lt; TS(</a:t>
            </a:r>
            <a:r>
              <a:rPr lang="en-US" sz="2900" b="0" i="0" dirty="0" err="1">
                <a:solidFill>
                  <a:srgbClr val="000000"/>
                </a:solidFill>
                <a:effectLst/>
                <a:latin typeface="verdana" panose="020B0604030504040204" pitchFamily="34" charset="0"/>
              </a:rPr>
              <a:t>Tj</a:t>
            </a:r>
            <a:r>
              <a:rPr lang="en-US" sz="2900" b="0" i="0" dirty="0">
                <a:solidFill>
                  <a:srgbClr val="000000"/>
                </a:solidFill>
                <a:effectLst/>
                <a:latin typeface="verdana" panose="020B0604030504040204" pitchFamily="34" charset="0"/>
              </a:rPr>
              <a:t>) - If </a:t>
            </a:r>
            <a:r>
              <a:rPr lang="en-US" sz="2900" b="0" i="0" dirty="0" err="1">
                <a:solidFill>
                  <a:srgbClr val="000000"/>
                </a:solidFill>
                <a:effectLst/>
                <a:latin typeface="verdana" panose="020B0604030504040204" pitchFamily="34" charset="0"/>
              </a:rPr>
              <a:t>Ti</a:t>
            </a:r>
            <a:r>
              <a:rPr lang="en-US" sz="2900" b="0" i="0" dirty="0">
                <a:solidFill>
                  <a:srgbClr val="000000"/>
                </a:solidFill>
                <a:effectLst/>
                <a:latin typeface="verdana" panose="020B0604030504040204" pitchFamily="34" charset="0"/>
              </a:rPr>
              <a:t> is the older transaction and </a:t>
            </a:r>
            <a:r>
              <a:rPr lang="en-US" sz="2900" b="0" i="0" dirty="0" err="1">
                <a:solidFill>
                  <a:srgbClr val="000000"/>
                </a:solidFill>
                <a:effectLst/>
                <a:latin typeface="verdana" panose="020B0604030504040204" pitchFamily="34" charset="0"/>
              </a:rPr>
              <a:t>Tj</a:t>
            </a:r>
            <a:r>
              <a:rPr lang="en-US" sz="2900" b="0" i="0" dirty="0">
                <a:solidFill>
                  <a:srgbClr val="000000"/>
                </a:solidFill>
                <a:effectLst/>
                <a:latin typeface="verdana" panose="020B0604030504040204" pitchFamily="34" charset="0"/>
              </a:rPr>
              <a:t> has held some resource, then </a:t>
            </a:r>
            <a:r>
              <a:rPr lang="en-US" sz="2900" b="0" i="0" dirty="0" err="1">
                <a:solidFill>
                  <a:srgbClr val="000000"/>
                </a:solidFill>
                <a:effectLst/>
                <a:latin typeface="verdana" panose="020B0604030504040204" pitchFamily="34" charset="0"/>
              </a:rPr>
              <a:t>Ti</a:t>
            </a:r>
            <a:r>
              <a:rPr lang="en-US" sz="2900" b="0" i="0" dirty="0">
                <a:solidFill>
                  <a:srgbClr val="000000"/>
                </a:solidFill>
                <a:effectLst/>
                <a:latin typeface="verdana" panose="020B0604030504040204" pitchFamily="34" charset="0"/>
              </a:rPr>
              <a:t> is allowed to wait until the data-</a:t>
            </a:r>
          </a:p>
          <a:p>
            <a:pPr marL="0" indent="0" algn="l">
              <a:buNone/>
            </a:pPr>
            <a:r>
              <a:rPr lang="en-US" sz="2900" dirty="0">
                <a:solidFill>
                  <a:srgbClr val="000000"/>
                </a:solidFill>
                <a:latin typeface="verdana" panose="020B0604030504040204" pitchFamily="34" charset="0"/>
              </a:rPr>
              <a:t>     </a:t>
            </a:r>
            <a:r>
              <a:rPr lang="en-US" sz="2900" b="0" i="0" dirty="0">
                <a:solidFill>
                  <a:srgbClr val="000000"/>
                </a:solidFill>
                <a:effectLst/>
                <a:latin typeface="verdana" panose="020B0604030504040204" pitchFamily="34" charset="0"/>
              </a:rPr>
              <a:t>item is available for execution. That means if the older transaction is waiting for a resource which is locked by the younger </a:t>
            </a:r>
          </a:p>
          <a:p>
            <a:pPr marL="0" indent="0" algn="l">
              <a:buNone/>
            </a:pPr>
            <a:r>
              <a:rPr lang="en-US" sz="2900" dirty="0">
                <a:solidFill>
                  <a:srgbClr val="000000"/>
                </a:solidFill>
                <a:latin typeface="verdana" panose="020B0604030504040204" pitchFamily="34" charset="0"/>
              </a:rPr>
              <a:t>    </a:t>
            </a:r>
            <a:r>
              <a:rPr lang="en-US" sz="2900" b="0" i="0" dirty="0">
                <a:solidFill>
                  <a:srgbClr val="000000"/>
                </a:solidFill>
                <a:effectLst/>
                <a:latin typeface="verdana" panose="020B0604030504040204" pitchFamily="34" charset="0"/>
              </a:rPr>
              <a:t>transaction, then the older transaction is allowed to wait for resource until it is available.</a:t>
            </a:r>
          </a:p>
          <a:p>
            <a:pPr algn="l">
              <a:buFont typeface="+mj-lt"/>
              <a:buAutoNum type="arabicPeriod"/>
            </a:pPr>
            <a:r>
              <a:rPr lang="en-US" sz="2900" b="0" i="0" dirty="0">
                <a:solidFill>
                  <a:srgbClr val="000000"/>
                </a:solidFill>
                <a:effectLst/>
                <a:latin typeface="verdana" panose="020B0604030504040204" pitchFamily="34" charset="0"/>
              </a:rPr>
              <a:t>Check if TS(</a:t>
            </a:r>
            <a:r>
              <a:rPr lang="en-US" sz="2900" b="0" i="0" dirty="0" err="1">
                <a:solidFill>
                  <a:srgbClr val="000000"/>
                </a:solidFill>
                <a:effectLst/>
                <a:latin typeface="verdana" panose="020B0604030504040204" pitchFamily="34" charset="0"/>
              </a:rPr>
              <a:t>T</a:t>
            </a:r>
            <a:r>
              <a:rPr lang="en-US" sz="2900" b="0" i="0" baseline="-25000" dirty="0" err="1">
                <a:solidFill>
                  <a:srgbClr val="000000"/>
                </a:solidFill>
                <a:effectLst/>
                <a:latin typeface="verdana" panose="020B0604030504040204" pitchFamily="34" charset="0"/>
              </a:rPr>
              <a:t>i</a:t>
            </a:r>
            <a:r>
              <a:rPr lang="en-US" sz="2900" b="0" i="0" dirty="0">
                <a:solidFill>
                  <a:srgbClr val="000000"/>
                </a:solidFill>
                <a:effectLst/>
                <a:latin typeface="verdana" panose="020B0604030504040204" pitchFamily="34" charset="0"/>
              </a:rPr>
              <a:t>) &lt; TS(</a:t>
            </a:r>
            <a:r>
              <a:rPr lang="en-US" sz="2900" b="0" i="0" dirty="0" err="1">
                <a:solidFill>
                  <a:srgbClr val="000000"/>
                </a:solidFill>
                <a:effectLst/>
                <a:latin typeface="verdana" panose="020B0604030504040204" pitchFamily="34" charset="0"/>
              </a:rPr>
              <a:t>Tj</a:t>
            </a:r>
            <a:r>
              <a:rPr lang="en-US" sz="2900" b="0" i="0" dirty="0">
                <a:solidFill>
                  <a:srgbClr val="000000"/>
                </a:solidFill>
                <a:effectLst/>
                <a:latin typeface="verdana" panose="020B0604030504040204" pitchFamily="34" charset="0"/>
              </a:rPr>
              <a:t>) - If </a:t>
            </a:r>
            <a:r>
              <a:rPr lang="en-US" sz="2900" b="0" i="0" dirty="0" err="1">
                <a:solidFill>
                  <a:srgbClr val="000000"/>
                </a:solidFill>
                <a:effectLst/>
                <a:latin typeface="verdana" panose="020B0604030504040204" pitchFamily="34" charset="0"/>
              </a:rPr>
              <a:t>Ti</a:t>
            </a:r>
            <a:r>
              <a:rPr lang="en-US" sz="2900" b="0" i="0" dirty="0">
                <a:solidFill>
                  <a:srgbClr val="000000"/>
                </a:solidFill>
                <a:effectLst/>
                <a:latin typeface="verdana" panose="020B0604030504040204" pitchFamily="34" charset="0"/>
              </a:rPr>
              <a:t> is older transaction and has held some resource and if </a:t>
            </a:r>
            <a:r>
              <a:rPr lang="en-US" sz="2900" b="0" i="0" dirty="0" err="1">
                <a:solidFill>
                  <a:srgbClr val="000000"/>
                </a:solidFill>
                <a:effectLst/>
                <a:latin typeface="verdana" panose="020B0604030504040204" pitchFamily="34" charset="0"/>
              </a:rPr>
              <a:t>Tj</a:t>
            </a:r>
            <a:r>
              <a:rPr lang="en-US" sz="2900" b="0" i="0" dirty="0">
                <a:solidFill>
                  <a:srgbClr val="000000"/>
                </a:solidFill>
                <a:effectLst/>
                <a:latin typeface="verdana" panose="020B0604030504040204" pitchFamily="34" charset="0"/>
              </a:rPr>
              <a:t> is waiting for it, then </a:t>
            </a:r>
            <a:r>
              <a:rPr lang="en-US" sz="2900" b="0" i="0" dirty="0" err="1">
                <a:solidFill>
                  <a:srgbClr val="000000"/>
                </a:solidFill>
                <a:effectLst/>
                <a:latin typeface="verdana" panose="020B0604030504040204" pitchFamily="34" charset="0"/>
              </a:rPr>
              <a:t>Tj</a:t>
            </a:r>
            <a:r>
              <a:rPr lang="en-US" sz="2900" b="0" i="0" dirty="0">
                <a:solidFill>
                  <a:srgbClr val="000000"/>
                </a:solidFill>
                <a:effectLst/>
                <a:latin typeface="verdana" panose="020B0604030504040204" pitchFamily="34" charset="0"/>
              </a:rPr>
              <a:t> is killed and </a:t>
            </a:r>
          </a:p>
          <a:p>
            <a:pPr marL="0" indent="0" algn="l">
              <a:buNone/>
            </a:pPr>
            <a:r>
              <a:rPr lang="en-US" sz="2900" dirty="0">
                <a:solidFill>
                  <a:srgbClr val="000000"/>
                </a:solidFill>
                <a:latin typeface="verdana" panose="020B0604030504040204" pitchFamily="34" charset="0"/>
              </a:rPr>
              <a:t>    </a:t>
            </a:r>
            <a:r>
              <a:rPr lang="en-US" sz="2900" b="0" i="0" dirty="0">
                <a:solidFill>
                  <a:srgbClr val="000000"/>
                </a:solidFill>
                <a:effectLst/>
                <a:latin typeface="verdana" panose="020B0604030504040204" pitchFamily="34" charset="0"/>
              </a:rPr>
              <a:t>restarted later with the random delay but with the same timestamp.</a:t>
            </a:r>
          </a:p>
          <a:p>
            <a:pPr marL="0" indent="0" algn="l">
              <a:buNone/>
            </a:pPr>
            <a:endParaRPr lang="en-US" sz="4400" b="0" i="0" dirty="0" smtClean="0">
              <a:solidFill>
                <a:srgbClr val="610B4B"/>
              </a:solidFill>
              <a:effectLst/>
              <a:latin typeface="erdana"/>
            </a:endParaRPr>
          </a:p>
          <a:p>
            <a:pPr marL="0" indent="0" algn="l">
              <a:buNone/>
            </a:pPr>
            <a:r>
              <a:rPr lang="en-US" sz="4400" b="1" i="0" dirty="0" smtClean="0">
                <a:effectLst/>
                <a:latin typeface="erdana"/>
              </a:rPr>
              <a:t>Wound </a:t>
            </a:r>
            <a:r>
              <a:rPr lang="en-US" sz="4400" b="1" i="0" dirty="0">
                <a:effectLst/>
                <a:latin typeface="erdana"/>
              </a:rPr>
              <a:t>wait scheme</a:t>
            </a:r>
          </a:p>
          <a:p>
            <a:pPr algn="l">
              <a:buFont typeface="Arial" panose="020B0604020202020204" pitchFamily="34" charset="0"/>
              <a:buChar char="•"/>
            </a:pPr>
            <a:r>
              <a:rPr lang="en-US" sz="3400" b="0" dirty="0">
                <a:solidFill>
                  <a:srgbClr val="000000"/>
                </a:solidFill>
                <a:effectLst/>
                <a:latin typeface="verdana" panose="020B0604030504040204" pitchFamily="34" charset="0"/>
              </a:rPr>
              <a:t>In wound wait scheme, if the older transaction requests for a resource which is held by the younger transaction, then older </a:t>
            </a:r>
            <a:r>
              <a:rPr lang="en-US" sz="3400" b="0" dirty="0" smtClean="0">
                <a:solidFill>
                  <a:srgbClr val="000000"/>
                </a:solidFill>
                <a:effectLst/>
                <a:latin typeface="verdana" panose="020B0604030504040204" pitchFamily="34" charset="0"/>
              </a:rPr>
              <a:t>transaction </a:t>
            </a:r>
            <a:r>
              <a:rPr lang="en-US" sz="3400" b="0" dirty="0">
                <a:solidFill>
                  <a:srgbClr val="000000"/>
                </a:solidFill>
                <a:effectLst/>
                <a:latin typeface="verdana" panose="020B0604030504040204" pitchFamily="34" charset="0"/>
              </a:rPr>
              <a:t>forces younger one to kill the transaction and release the resource. After the minute delay, the younger </a:t>
            </a:r>
            <a:r>
              <a:rPr lang="en-US" sz="3400" b="0" dirty="0" smtClean="0">
                <a:solidFill>
                  <a:srgbClr val="000000"/>
                </a:solidFill>
                <a:effectLst/>
                <a:latin typeface="verdana" panose="020B0604030504040204" pitchFamily="34" charset="0"/>
              </a:rPr>
              <a:t>transaction </a:t>
            </a:r>
            <a:r>
              <a:rPr lang="en-US" sz="3400" b="0" dirty="0">
                <a:solidFill>
                  <a:srgbClr val="000000"/>
                </a:solidFill>
                <a:effectLst/>
                <a:latin typeface="verdana" panose="020B0604030504040204" pitchFamily="34" charset="0"/>
              </a:rPr>
              <a:t>is restarted but with the same timestamp.</a:t>
            </a:r>
          </a:p>
          <a:p>
            <a:pPr algn="l">
              <a:buFont typeface="Arial" panose="020B0604020202020204" pitchFamily="34" charset="0"/>
              <a:buChar char="•"/>
            </a:pPr>
            <a:r>
              <a:rPr lang="en-US" sz="3400" b="0" dirty="0">
                <a:solidFill>
                  <a:srgbClr val="000000"/>
                </a:solidFill>
                <a:effectLst/>
                <a:latin typeface="verdana" panose="020B0604030504040204" pitchFamily="34" charset="0"/>
              </a:rPr>
              <a:t>If the older transaction has held a resource which is requested by the Younger transaction, then the younger transaction is </a:t>
            </a:r>
            <a:r>
              <a:rPr lang="en-US" sz="3400" b="0" dirty="0" smtClean="0">
                <a:solidFill>
                  <a:srgbClr val="000000"/>
                </a:solidFill>
                <a:effectLst/>
                <a:latin typeface="verdana" panose="020B0604030504040204" pitchFamily="34" charset="0"/>
              </a:rPr>
              <a:t> asked </a:t>
            </a:r>
            <a:r>
              <a:rPr lang="en-US" sz="3400" b="0" dirty="0">
                <a:solidFill>
                  <a:srgbClr val="000000"/>
                </a:solidFill>
                <a:effectLst/>
                <a:latin typeface="verdana" panose="020B0604030504040204" pitchFamily="34" charset="0"/>
              </a:rPr>
              <a:t>to wait until older releases it.</a:t>
            </a:r>
          </a:p>
        </p:txBody>
      </p:sp>
      <p:pic>
        <p:nvPicPr>
          <p:cNvPr id="2" name="Audio 1">
            <a:hlinkClick r:id="" action="ppaction://media"/>
            <a:extLst>
              <a:ext uri="{FF2B5EF4-FFF2-40B4-BE49-F238E27FC236}">
                <a16:creationId xmlns:a16="http://schemas.microsoft.com/office/drawing/2014/main" xmlns="" id="{3220274A-A925-4543-A769-543FD0454CB2}"/>
              </a:ext>
            </a:extLst>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81769806"/>
      </p:ext>
    </p:extLst>
  </p:cSld>
  <p:clrMapOvr>
    <a:masterClrMapping/>
  </p:clrMapOvr>
  <mc:AlternateContent xmlns:mc="http://schemas.openxmlformats.org/markup-compatibility/2006">
    <mc:Choice xmlns:p14="http://schemas.microsoft.com/office/powerpoint/2010/main" xmlns="" Requires="p14">
      <p:transition spd="slow" p14:dur="2000" advTm="178501"/>
    </mc:Choice>
    <mc:Fallback>
      <p:transition spd="slow" advTm="17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C5DFCF3-7C58-4134-9993-42469D56EE18}"/>
              </a:ext>
            </a:extLst>
          </p:cNvPr>
          <p:cNvSpPr>
            <a:spLocks noGrp="1"/>
          </p:cNvSpPr>
          <p:nvPr>
            <p:ph idx="1"/>
          </p:nvPr>
        </p:nvSpPr>
        <p:spPr>
          <a:xfrm>
            <a:off x="286327" y="794329"/>
            <a:ext cx="11785600" cy="5791198"/>
          </a:xfrm>
        </p:spPr>
        <p:txBody>
          <a:bodyPr>
            <a:normAutofit fontScale="77500" lnSpcReduction="20000"/>
          </a:bodyPr>
          <a:lstStyle/>
          <a:p>
            <a:pPr algn="l"/>
            <a:r>
              <a:rPr lang="en-US" sz="2200" b="0" i="0" dirty="0">
                <a:solidFill>
                  <a:schemeClr val="tx1"/>
                </a:solidFill>
                <a:effectLst/>
                <a:latin typeface="Times New Roman" panose="02020603050405020304" pitchFamily="18" charset="0"/>
                <a:cs typeface="Times New Roman" panose="02020603050405020304" pitchFamily="18" charset="0"/>
              </a:rPr>
              <a:t>To find that where the problem has occurred, we generalize a failure into the following categories:</a:t>
            </a:r>
          </a:p>
          <a:p>
            <a:pPr algn="l">
              <a:buFont typeface="+mj-lt"/>
              <a:buAutoNum type="arabicPeriod"/>
            </a:pPr>
            <a:r>
              <a:rPr lang="en-US" sz="2200" b="0" i="0" dirty="0">
                <a:solidFill>
                  <a:schemeClr val="tx1"/>
                </a:solidFill>
                <a:effectLst/>
                <a:latin typeface="Times New Roman" panose="02020603050405020304" pitchFamily="18" charset="0"/>
                <a:cs typeface="Times New Roman" panose="02020603050405020304" pitchFamily="18" charset="0"/>
              </a:rPr>
              <a:t>Transaction failure</a:t>
            </a:r>
          </a:p>
          <a:p>
            <a:pPr algn="l">
              <a:buFont typeface="+mj-lt"/>
              <a:buAutoNum type="arabicPeriod"/>
            </a:pPr>
            <a:r>
              <a:rPr lang="en-US" sz="2200" b="0" i="0" dirty="0">
                <a:solidFill>
                  <a:schemeClr val="tx1"/>
                </a:solidFill>
                <a:effectLst/>
                <a:latin typeface="Times New Roman" panose="02020603050405020304" pitchFamily="18" charset="0"/>
                <a:cs typeface="Times New Roman" panose="02020603050405020304" pitchFamily="18" charset="0"/>
              </a:rPr>
              <a:t>System crash</a:t>
            </a:r>
          </a:p>
          <a:p>
            <a:pPr algn="l">
              <a:buFont typeface="+mj-lt"/>
              <a:buAutoNum type="arabicPeriod"/>
            </a:pPr>
            <a:r>
              <a:rPr lang="en-US" sz="2200" b="0" i="0" dirty="0">
                <a:solidFill>
                  <a:schemeClr val="tx1"/>
                </a:solidFill>
                <a:effectLst/>
                <a:latin typeface="Times New Roman" panose="02020603050405020304" pitchFamily="18" charset="0"/>
                <a:cs typeface="Times New Roman" panose="02020603050405020304" pitchFamily="18" charset="0"/>
              </a:rPr>
              <a:t>Disk failure</a:t>
            </a:r>
          </a:p>
          <a:p>
            <a:pPr marL="0" indent="0" algn="l">
              <a:buNone/>
            </a:pPr>
            <a:r>
              <a:rPr lang="en-US" sz="2200" b="0" i="0" dirty="0">
                <a:solidFill>
                  <a:schemeClr val="tx1"/>
                </a:solidFill>
                <a:effectLst/>
                <a:latin typeface="Times New Roman" panose="02020603050405020304" pitchFamily="18" charset="0"/>
                <a:cs typeface="Times New Roman" panose="02020603050405020304" pitchFamily="18" charset="0"/>
              </a:rPr>
              <a:t>1. </a:t>
            </a:r>
            <a:r>
              <a:rPr lang="en-US" sz="2200" b="1" i="0" dirty="0">
                <a:solidFill>
                  <a:schemeClr val="tx1"/>
                </a:solidFill>
                <a:effectLst/>
                <a:latin typeface="Times New Roman" panose="02020603050405020304" pitchFamily="18" charset="0"/>
                <a:cs typeface="Times New Roman" panose="02020603050405020304" pitchFamily="18" charset="0"/>
              </a:rPr>
              <a:t>Transaction failure</a:t>
            </a:r>
          </a:p>
          <a:p>
            <a:pPr algn="l"/>
            <a:r>
              <a:rPr lang="en-US" sz="2200" b="0" i="0" dirty="0">
                <a:solidFill>
                  <a:schemeClr val="tx1"/>
                </a:solidFill>
                <a:effectLst/>
                <a:latin typeface="Times New Roman" panose="02020603050405020304" pitchFamily="18" charset="0"/>
                <a:cs typeface="Times New Roman" panose="02020603050405020304" pitchFamily="18" charset="0"/>
              </a:rPr>
              <a:t>The transaction failure occurs when it fails to execute or when it reaches a point from where it can't go any further. If a few transaction or process is hurt, then this is called as transaction failure.</a:t>
            </a:r>
          </a:p>
          <a:p>
            <a:pPr algn="l"/>
            <a:r>
              <a:rPr lang="en-US" sz="2200" b="0" i="0" dirty="0">
                <a:solidFill>
                  <a:schemeClr val="tx1"/>
                </a:solidFill>
                <a:effectLst/>
                <a:latin typeface="Times New Roman" panose="02020603050405020304" pitchFamily="18" charset="0"/>
                <a:cs typeface="Times New Roman" panose="02020603050405020304" pitchFamily="18" charset="0"/>
              </a:rPr>
              <a:t>Reasons for a transaction failure could be –</a:t>
            </a:r>
          </a:p>
          <a:p>
            <a:pPr algn="l"/>
            <a:endParaRPr lang="en-US" sz="2200" b="0" i="0" dirty="0">
              <a:solidFill>
                <a:schemeClr val="tx1"/>
              </a:solidFill>
              <a:effectLst/>
              <a:latin typeface="Times New Roman" panose="02020603050405020304" pitchFamily="18" charset="0"/>
              <a:cs typeface="Times New Roman" panose="02020603050405020304" pitchFamily="18" charset="0"/>
            </a:endParaRPr>
          </a:p>
          <a:p>
            <a:pPr marL="742950" lvl="1" indent="-285750" algn="l">
              <a:buFont typeface="+mj-lt"/>
              <a:buAutoNum type="arabicPeriod"/>
            </a:pPr>
            <a:r>
              <a:rPr lang="en-US" sz="1900" b="1" i="0" dirty="0">
                <a:solidFill>
                  <a:schemeClr val="tx1"/>
                </a:solidFill>
                <a:effectLst/>
                <a:latin typeface="Times New Roman" panose="02020603050405020304" pitchFamily="18" charset="0"/>
                <a:cs typeface="Times New Roman" panose="02020603050405020304" pitchFamily="18" charset="0"/>
              </a:rPr>
              <a:t>Logical errors:</a:t>
            </a:r>
            <a:r>
              <a:rPr lang="en-US" sz="1900" b="0" i="0" dirty="0">
                <a:solidFill>
                  <a:schemeClr val="tx1"/>
                </a:solidFill>
                <a:effectLst/>
                <a:latin typeface="Times New Roman" panose="02020603050405020304" pitchFamily="18" charset="0"/>
                <a:cs typeface="Times New Roman" panose="02020603050405020304" pitchFamily="18" charset="0"/>
              </a:rPr>
              <a:t> If a transaction cannot complete due to some code error or an internal error condition, then the logical error occurs.</a:t>
            </a:r>
          </a:p>
          <a:p>
            <a:pPr marL="742950" lvl="1" indent="-285750" algn="l">
              <a:buFont typeface="+mj-lt"/>
              <a:buAutoNum type="arabicPeriod"/>
            </a:pPr>
            <a:endParaRPr lang="en-US" sz="1900" b="0" i="0" dirty="0">
              <a:solidFill>
                <a:schemeClr val="tx1"/>
              </a:solidFill>
              <a:effectLst/>
              <a:latin typeface="Times New Roman" panose="02020603050405020304" pitchFamily="18" charset="0"/>
              <a:cs typeface="Times New Roman" panose="02020603050405020304" pitchFamily="18" charset="0"/>
            </a:endParaRPr>
          </a:p>
          <a:p>
            <a:pPr marL="742950" lvl="1" indent="-285750" algn="l">
              <a:buFont typeface="+mj-lt"/>
              <a:buAutoNum type="arabicPeriod"/>
            </a:pPr>
            <a:r>
              <a:rPr lang="en-US" sz="1900" b="1" i="0" dirty="0">
                <a:solidFill>
                  <a:schemeClr val="tx1"/>
                </a:solidFill>
                <a:effectLst/>
                <a:latin typeface="Times New Roman" panose="02020603050405020304" pitchFamily="18" charset="0"/>
                <a:cs typeface="Times New Roman" panose="02020603050405020304" pitchFamily="18" charset="0"/>
              </a:rPr>
              <a:t>Syntax error:</a:t>
            </a:r>
            <a:r>
              <a:rPr lang="en-US" sz="1900" b="0" i="0" dirty="0">
                <a:solidFill>
                  <a:schemeClr val="tx1"/>
                </a:solidFill>
                <a:effectLst/>
                <a:latin typeface="Times New Roman" panose="02020603050405020304" pitchFamily="18" charset="0"/>
                <a:cs typeface="Times New Roman" panose="02020603050405020304" pitchFamily="18" charset="0"/>
              </a:rPr>
              <a:t> It occurs where the DBMS itself terminates an active transaction because the database system is not able to execute it. </a:t>
            </a:r>
          </a:p>
          <a:p>
            <a:pPr marL="457200" lvl="1" indent="0" algn="l">
              <a:buNone/>
            </a:pPr>
            <a:r>
              <a:rPr lang="en-US" sz="1900" dirty="0">
                <a:solidFill>
                  <a:schemeClr val="tx1"/>
                </a:solidFill>
                <a:latin typeface="Times New Roman" panose="02020603050405020304" pitchFamily="18" charset="0"/>
                <a:cs typeface="Times New Roman" panose="02020603050405020304" pitchFamily="18" charset="0"/>
              </a:rPr>
              <a:t>      </a:t>
            </a:r>
            <a:r>
              <a:rPr lang="en-US" sz="1900" b="1" i="0" dirty="0">
                <a:solidFill>
                  <a:schemeClr val="tx1"/>
                </a:solidFill>
                <a:effectLst/>
                <a:latin typeface="Times New Roman" panose="02020603050405020304" pitchFamily="18" charset="0"/>
                <a:cs typeface="Times New Roman" panose="02020603050405020304" pitchFamily="18" charset="0"/>
              </a:rPr>
              <a:t>For </a:t>
            </a:r>
            <a:r>
              <a:rPr lang="en-US" sz="1900" b="1" dirty="0">
                <a:solidFill>
                  <a:schemeClr val="tx1"/>
                </a:solidFill>
                <a:latin typeface="Times New Roman" panose="02020603050405020304" pitchFamily="18" charset="0"/>
                <a:cs typeface="Times New Roman" panose="02020603050405020304" pitchFamily="18" charset="0"/>
              </a:rPr>
              <a:t> </a:t>
            </a:r>
            <a:r>
              <a:rPr lang="en-US" sz="1900" b="1" i="0" dirty="0">
                <a:solidFill>
                  <a:schemeClr val="tx1"/>
                </a:solidFill>
                <a:effectLst/>
                <a:latin typeface="Times New Roman" panose="02020603050405020304" pitchFamily="18" charset="0"/>
                <a:cs typeface="Times New Roman" panose="02020603050405020304" pitchFamily="18" charset="0"/>
              </a:rPr>
              <a:t>example,</a:t>
            </a:r>
            <a:r>
              <a:rPr lang="en-US" sz="1900" b="0" i="0" dirty="0">
                <a:solidFill>
                  <a:schemeClr val="tx1"/>
                </a:solidFill>
                <a:effectLst/>
                <a:latin typeface="Times New Roman" panose="02020603050405020304" pitchFamily="18" charset="0"/>
                <a:cs typeface="Times New Roman" panose="02020603050405020304" pitchFamily="18" charset="0"/>
              </a:rPr>
              <a:t> The system aborts an active transaction, in case of deadlock or resource unavailability.</a:t>
            </a:r>
          </a:p>
          <a:p>
            <a:pPr marL="0" indent="0" algn="l">
              <a:buNone/>
            </a:pPr>
            <a:r>
              <a:rPr lang="en-US" sz="2200" b="0" i="0" dirty="0">
                <a:solidFill>
                  <a:schemeClr val="tx1"/>
                </a:solidFill>
                <a:effectLst/>
                <a:latin typeface="Times New Roman" panose="02020603050405020304" pitchFamily="18" charset="0"/>
                <a:cs typeface="Times New Roman" panose="02020603050405020304" pitchFamily="18" charset="0"/>
              </a:rPr>
              <a:t>2. </a:t>
            </a:r>
            <a:r>
              <a:rPr lang="en-US" sz="2200" b="1" i="0" dirty="0">
                <a:solidFill>
                  <a:schemeClr val="tx1"/>
                </a:solidFill>
                <a:effectLst/>
                <a:latin typeface="Times New Roman" panose="02020603050405020304" pitchFamily="18" charset="0"/>
                <a:cs typeface="Times New Roman" panose="02020603050405020304" pitchFamily="18" charset="0"/>
              </a:rPr>
              <a:t>System Crash</a:t>
            </a:r>
          </a:p>
          <a:p>
            <a:pPr marL="742950" lvl="1" indent="-285750" algn="l">
              <a:buFont typeface="Arial" panose="020B0604020202020204" pitchFamily="34" charset="0"/>
              <a:buChar char="•"/>
            </a:pPr>
            <a:r>
              <a:rPr lang="en-US" sz="1900" b="0" i="0" dirty="0">
                <a:solidFill>
                  <a:schemeClr val="tx1"/>
                </a:solidFill>
                <a:effectLst/>
                <a:latin typeface="Times New Roman" panose="02020603050405020304" pitchFamily="18" charset="0"/>
                <a:cs typeface="Times New Roman" panose="02020603050405020304" pitchFamily="18" charset="0"/>
              </a:rPr>
              <a:t>System failure can occur due to power failure or other hardware or software failure. </a:t>
            </a:r>
            <a:r>
              <a:rPr lang="en-US" sz="1900" b="1" i="0" dirty="0">
                <a:solidFill>
                  <a:schemeClr val="tx1"/>
                </a:solidFill>
                <a:effectLst/>
                <a:latin typeface="Times New Roman" panose="02020603050405020304" pitchFamily="18" charset="0"/>
                <a:cs typeface="Times New Roman" panose="02020603050405020304" pitchFamily="18" charset="0"/>
              </a:rPr>
              <a:t>Example:</a:t>
            </a:r>
            <a:r>
              <a:rPr lang="en-US" sz="1900" b="0" i="0" dirty="0">
                <a:solidFill>
                  <a:schemeClr val="tx1"/>
                </a:solidFill>
                <a:effectLst/>
                <a:latin typeface="Times New Roman" panose="02020603050405020304" pitchFamily="18" charset="0"/>
                <a:cs typeface="Times New Roman" panose="02020603050405020304" pitchFamily="18" charset="0"/>
              </a:rPr>
              <a:t> Operating system error.</a:t>
            </a:r>
          </a:p>
          <a:p>
            <a:pPr marL="457200" lvl="1" indent="0" algn="l">
              <a:buNone/>
            </a:pPr>
            <a:endParaRPr lang="en-US" sz="1900" b="0" i="0" dirty="0">
              <a:solidFill>
                <a:schemeClr val="tx1"/>
              </a:solidFill>
              <a:effectLst/>
              <a:latin typeface="Times New Roman" panose="02020603050405020304" pitchFamily="18" charset="0"/>
              <a:cs typeface="Times New Roman" panose="02020603050405020304" pitchFamily="18" charset="0"/>
            </a:endParaRPr>
          </a:p>
          <a:p>
            <a:pPr marL="742950" lvl="1" indent="-285750" algn="l">
              <a:buFont typeface="Arial" panose="020B0604020202020204" pitchFamily="34" charset="0"/>
              <a:buChar char="•"/>
            </a:pPr>
            <a:r>
              <a:rPr lang="en-US" sz="1900" b="1" i="0" dirty="0">
                <a:solidFill>
                  <a:schemeClr val="tx1"/>
                </a:solidFill>
                <a:effectLst/>
                <a:latin typeface="Times New Roman" panose="02020603050405020304" pitchFamily="18" charset="0"/>
                <a:cs typeface="Times New Roman" panose="02020603050405020304" pitchFamily="18" charset="0"/>
              </a:rPr>
              <a:t>Fail-stop assumption:</a:t>
            </a:r>
            <a:r>
              <a:rPr lang="en-US" sz="1900" b="0" i="0" dirty="0">
                <a:solidFill>
                  <a:schemeClr val="tx1"/>
                </a:solidFill>
                <a:effectLst/>
                <a:latin typeface="Times New Roman" panose="02020603050405020304" pitchFamily="18" charset="0"/>
                <a:cs typeface="Times New Roman" panose="02020603050405020304" pitchFamily="18" charset="0"/>
              </a:rPr>
              <a:t> In the system crash, non-volatile storage is assumed not to be corrupted.</a:t>
            </a:r>
          </a:p>
          <a:p>
            <a:pPr marL="0" indent="0" algn="l">
              <a:buNone/>
            </a:pPr>
            <a:r>
              <a:rPr lang="en-US" sz="2200" b="0" i="0" dirty="0">
                <a:solidFill>
                  <a:schemeClr val="tx1"/>
                </a:solidFill>
                <a:effectLst/>
                <a:latin typeface="Times New Roman" panose="02020603050405020304" pitchFamily="18" charset="0"/>
                <a:cs typeface="Times New Roman" panose="02020603050405020304" pitchFamily="18" charset="0"/>
              </a:rPr>
              <a:t>3. </a:t>
            </a:r>
            <a:r>
              <a:rPr lang="en-US" sz="2200" b="1" i="0" dirty="0">
                <a:solidFill>
                  <a:schemeClr val="tx1"/>
                </a:solidFill>
                <a:effectLst/>
                <a:latin typeface="Times New Roman" panose="02020603050405020304" pitchFamily="18" charset="0"/>
                <a:cs typeface="Times New Roman" panose="02020603050405020304" pitchFamily="18" charset="0"/>
              </a:rPr>
              <a:t>Disk Failure</a:t>
            </a:r>
          </a:p>
          <a:p>
            <a:pPr marL="742950" lvl="1" indent="-285750" algn="l">
              <a:buFont typeface="Arial" panose="020B0604020202020204" pitchFamily="34" charset="0"/>
              <a:buChar char="•"/>
            </a:pPr>
            <a:r>
              <a:rPr lang="en-US" sz="1900" b="0" i="0" dirty="0">
                <a:solidFill>
                  <a:schemeClr val="tx1"/>
                </a:solidFill>
                <a:effectLst/>
                <a:latin typeface="Times New Roman" panose="02020603050405020304" pitchFamily="18" charset="0"/>
                <a:cs typeface="Times New Roman" panose="02020603050405020304" pitchFamily="18" charset="0"/>
              </a:rPr>
              <a:t>It occurs where hard-disk drives or storage drives used to fail frequently. It was a common problem in the early days of technology evolution.</a:t>
            </a:r>
          </a:p>
          <a:p>
            <a:pPr marL="457200" lvl="1" indent="0" algn="l">
              <a:buNone/>
            </a:pPr>
            <a:endParaRPr lang="en-US" sz="1900" b="0" i="0" dirty="0">
              <a:solidFill>
                <a:schemeClr val="tx1"/>
              </a:solidFill>
              <a:effectLst/>
              <a:latin typeface="Times New Roman" panose="02020603050405020304" pitchFamily="18" charset="0"/>
              <a:cs typeface="Times New Roman" panose="02020603050405020304" pitchFamily="18" charset="0"/>
            </a:endParaRPr>
          </a:p>
          <a:p>
            <a:pPr marL="742950" lvl="1" indent="-285750" algn="l">
              <a:buFont typeface="Arial" panose="020B0604020202020204" pitchFamily="34" charset="0"/>
              <a:buChar char="•"/>
            </a:pPr>
            <a:r>
              <a:rPr lang="en-US" sz="1900" b="0" i="0" dirty="0">
                <a:solidFill>
                  <a:schemeClr val="tx1"/>
                </a:solidFill>
                <a:effectLst/>
                <a:latin typeface="Times New Roman" panose="02020603050405020304" pitchFamily="18" charset="0"/>
                <a:cs typeface="Times New Roman" panose="02020603050405020304" pitchFamily="18" charset="0"/>
              </a:rPr>
              <a:t>Disk failure occurs due to the formation of bad sectors, disk head crash, and unreachability to the disk or any other failure, which destroy all or part of disk storage.</a:t>
            </a:r>
          </a:p>
          <a:p>
            <a:endParaRPr lang="en-US" dirty="0"/>
          </a:p>
        </p:txBody>
      </p:sp>
      <p:sp>
        <p:nvSpPr>
          <p:cNvPr id="2" name="Title 1">
            <a:extLst>
              <a:ext uri="{FF2B5EF4-FFF2-40B4-BE49-F238E27FC236}">
                <a16:creationId xmlns:a16="http://schemas.microsoft.com/office/drawing/2014/main" xmlns="" id="{0771135F-A0F4-44E7-9DF1-E9A6DF45124D}"/>
              </a:ext>
            </a:extLst>
          </p:cNvPr>
          <p:cNvSpPr>
            <a:spLocks noGrp="1"/>
          </p:cNvSpPr>
          <p:nvPr>
            <p:ph type="title"/>
          </p:nvPr>
        </p:nvSpPr>
        <p:spPr>
          <a:xfrm>
            <a:off x="960582" y="526472"/>
            <a:ext cx="10393218" cy="267855"/>
          </a:xfrm>
        </p:spPr>
        <p:txBody>
          <a:bodyPr>
            <a:normAutofit fontScale="90000"/>
          </a:bodyPr>
          <a:lstStyle/>
          <a:p>
            <a:r>
              <a:rPr lang="en-US" b="0" i="0" dirty="0">
                <a:solidFill>
                  <a:srgbClr val="610B38"/>
                </a:solidFill>
                <a:effectLst/>
                <a:latin typeface="erdana"/>
              </a:rPr>
              <a:t>Failure Classification</a:t>
            </a:r>
            <a:br>
              <a:rPr lang="en-US" b="0" i="0" dirty="0">
                <a:solidFill>
                  <a:srgbClr val="610B38"/>
                </a:solidFill>
                <a:effectLst/>
                <a:latin typeface="erdana"/>
              </a:rPr>
            </a:br>
            <a:endParaRPr lang="en-US" dirty="0"/>
          </a:p>
        </p:txBody>
      </p:sp>
      <p:pic>
        <p:nvPicPr>
          <p:cNvPr id="4" name="Audio 3">
            <a:hlinkClick r:id="" action="ppaction://media"/>
            <a:extLst>
              <a:ext uri="{FF2B5EF4-FFF2-40B4-BE49-F238E27FC236}">
                <a16:creationId xmlns:a16="http://schemas.microsoft.com/office/drawing/2014/main" xmlns="" id="{C72C5C4B-CD25-4E5F-82DE-3B1724C0120E}"/>
              </a:ext>
            </a:extLst>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681646277"/>
      </p:ext>
    </p:extLst>
  </p:cSld>
  <p:clrMapOvr>
    <a:masterClrMapping/>
  </p:clrMapOvr>
  <mc:AlternateContent xmlns:mc="http://schemas.openxmlformats.org/markup-compatibility/2006">
    <mc:Choice xmlns:p14="http://schemas.microsoft.com/office/powerpoint/2010/main" xmlns="" Requires="p14">
      <p:transition spd="slow" p14:dur="2000" advTm="132804"/>
    </mc:Choice>
    <mc:Fallback>
      <p:transition spd="slow" advTm="132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xmlns="" id="{67CAB89E-99E4-4997-8629-D099AF5ECB15}"/>
              </a:ext>
            </a:extLst>
          </p:cNvPr>
          <p:cNvSpPr>
            <a:spLocks noGrp="1"/>
          </p:cNvSpPr>
          <p:nvPr>
            <p:ph idx="1"/>
          </p:nvPr>
        </p:nvSpPr>
        <p:spPr>
          <a:xfrm>
            <a:off x="181155" y="886691"/>
            <a:ext cx="11628407" cy="5841913"/>
          </a:xfrm>
        </p:spPr>
        <p:txBody>
          <a:bodyPr>
            <a:normAutofit fontScale="92500" lnSpcReduction="20000"/>
          </a:bodyPr>
          <a:lstStyle/>
          <a:p>
            <a:pPr algn="l">
              <a:buFont typeface="Arial" panose="020B0604020202020204" pitchFamily="34" charset="0"/>
              <a:buChar char="•"/>
            </a:pPr>
            <a:r>
              <a:rPr lang="en-US" b="0" dirty="0">
                <a:solidFill>
                  <a:srgbClr val="000000"/>
                </a:solidFill>
                <a:effectLst/>
                <a:latin typeface="verdana" panose="020B0604030504040204" pitchFamily="34" charset="0"/>
              </a:rPr>
              <a:t>The log is a sequence of records. Log of each transaction is maintained in some stable storage so that if any failure occurs, then it can be recovered from there.</a:t>
            </a:r>
          </a:p>
          <a:p>
            <a:pPr algn="l">
              <a:buFont typeface="Arial" panose="020B0604020202020204" pitchFamily="34" charset="0"/>
              <a:buChar char="•"/>
            </a:pPr>
            <a:r>
              <a:rPr lang="en-US" b="0" dirty="0">
                <a:solidFill>
                  <a:srgbClr val="000000"/>
                </a:solidFill>
                <a:effectLst/>
                <a:latin typeface="verdana" panose="020B0604030504040204" pitchFamily="34" charset="0"/>
              </a:rPr>
              <a:t>If any operation is performed on the database, then it will be recorded in the log.</a:t>
            </a:r>
          </a:p>
          <a:p>
            <a:pPr algn="l">
              <a:buFont typeface="Arial" panose="020B0604020202020204" pitchFamily="34" charset="0"/>
              <a:buChar char="•"/>
            </a:pPr>
            <a:r>
              <a:rPr lang="en-US" b="0" dirty="0">
                <a:solidFill>
                  <a:srgbClr val="000000"/>
                </a:solidFill>
                <a:effectLst/>
                <a:latin typeface="verdana" panose="020B0604030504040204" pitchFamily="34" charset="0"/>
              </a:rPr>
              <a:t>But the process of storing the logs should be done before the actual transaction is applied in the database.</a:t>
            </a:r>
          </a:p>
          <a:p>
            <a:pPr algn="l"/>
            <a:r>
              <a:rPr lang="en-US" b="0" i="0" dirty="0">
                <a:solidFill>
                  <a:srgbClr val="000000"/>
                </a:solidFill>
                <a:effectLst/>
                <a:latin typeface="verdana" panose="020B0604030504040204" pitchFamily="34" charset="0"/>
              </a:rPr>
              <a:t>Let's assume there is a transaction to modify the City of a student. </a:t>
            </a:r>
            <a:endParaRPr lang="en-US" b="0" i="0" dirty="0" smtClean="0">
              <a:solidFill>
                <a:srgbClr val="000000"/>
              </a:solidFill>
              <a:effectLst/>
              <a:latin typeface="verdana" panose="020B0604030504040204" pitchFamily="34" charset="0"/>
            </a:endParaRPr>
          </a:p>
          <a:p>
            <a:pPr algn="l"/>
            <a:endParaRPr lang="en-US" dirty="0" smtClean="0">
              <a:solidFill>
                <a:srgbClr val="000000"/>
              </a:solidFill>
              <a:latin typeface="verdana" panose="020B0604030504040204" pitchFamily="34" charset="0"/>
            </a:endParaRPr>
          </a:p>
          <a:p>
            <a:pPr algn="l"/>
            <a:r>
              <a:rPr lang="en-US" b="0" i="0" dirty="0" smtClean="0">
                <a:solidFill>
                  <a:srgbClr val="000000"/>
                </a:solidFill>
                <a:effectLst/>
                <a:latin typeface="verdana" panose="020B0604030504040204" pitchFamily="34" charset="0"/>
              </a:rPr>
              <a:t>The </a:t>
            </a:r>
            <a:r>
              <a:rPr lang="en-US" b="0" i="0" dirty="0">
                <a:solidFill>
                  <a:srgbClr val="000000"/>
                </a:solidFill>
                <a:effectLst/>
                <a:latin typeface="verdana" panose="020B0604030504040204" pitchFamily="34" charset="0"/>
              </a:rPr>
              <a:t>following logs are written for this transaction.</a:t>
            </a:r>
          </a:p>
          <a:p>
            <a:pPr algn="l">
              <a:buFont typeface="Arial" panose="020B0604020202020204" pitchFamily="34" charset="0"/>
              <a:buChar char="•"/>
            </a:pPr>
            <a:r>
              <a:rPr lang="en-US" b="0" dirty="0">
                <a:solidFill>
                  <a:srgbClr val="000000"/>
                </a:solidFill>
                <a:effectLst/>
                <a:latin typeface="verdana" panose="020B0604030504040204" pitchFamily="34" charset="0"/>
              </a:rPr>
              <a:t>When the transaction is initiated, then it writes 'start' log</a:t>
            </a:r>
            <a:r>
              <a:rPr lang="en-US" b="0" dirty="0" smtClean="0">
                <a:solidFill>
                  <a:srgbClr val="000000"/>
                </a:solidFill>
                <a:effectLst/>
                <a:latin typeface="verdana" panose="020B0604030504040204" pitchFamily="34" charset="0"/>
              </a:rPr>
              <a:t>. &lt;</a:t>
            </a:r>
            <a:r>
              <a:rPr lang="en-US" b="0" dirty="0">
                <a:solidFill>
                  <a:srgbClr val="000000"/>
                </a:solidFill>
                <a:effectLst/>
                <a:latin typeface="verdana" panose="020B0604030504040204" pitchFamily="34" charset="0"/>
              </a:rPr>
              <a:t>Tn, Start&gt;  </a:t>
            </a:r>
          </a:p>
          <a:p>
            <a:pPr algn="l">
              <a:buFont typeface="Arial" panose="020B0604020202020204" pitchFamily="34" charset="0"/>
              <a:buChar char="•"/>
            </a:pPr>
            <a:r>
              <a:rPr lang="en-US" b="0" dirty="0">
                <a:solidFill>
                  <a:srgbClr val="000000"/>
                </a:solidFill>
                <a:effectLst/>
                <a:latin typeface="verdana" panose="020B0604030504040204" pitchFamily="34" charset="0"/>
              </a:rPr>
              <a:t>When the transaction modifies the City from 'Noida' to 'Bangalore', then another log is written to the </a:t>
            </a:r>
            <a:r>
              <a:rPr lang="en-US" b="0" dirty="0" smtClean="0">
                <a:solidFill>
                  <a:srgbClr val="000000"/>
                </a:solidFill>
                <a:effectLst/>
                <a:latin typeface="verdana" panose="020B0604030504040204" pitchFamily="34" charset="0"/>
              </a:rPr>
              <a:t>file &lt;</a:t>
            </a:r>
            <a:r>
              <a:rPr lang="en-US" b="0" dirty="0">
                <a:solidFill>
                  <a:srgbClr val="000000"/>
                </a:solidFill>
                <a:effectLst/>
                <a:latin typeface="verdana" panose="020B0604030504040204" pitchFamily="34" charset="0"/>
              </a:rPr>
              <a:t>Tn, City, </a:t>
            </a:r>
            <a:r>
              <a:rPr lang="en-US" b="0" dirty="0">
                <a:solidFill>
                  <a:srgbClr val="0000FF"/>
                </a:solidFill>
                <a:effectLst/>
                <a:latin typeface="verdana" panose="020B0604030504040204" pitchFamily="34" charset="0"/>
              </a:rPr>
              <a:t>'Noida'</a:t>
            </a:r>
            <a:r>
              <a:rPr lang="en-US" b="0" dirty="0">
                <a:solidFill>
                  <a:srgbClr val="000000"/>
                </a:solidFill>
                <a:effectLst/>
                <a:latin typeface="verdana" panose="020B0604030504040204" pitchFamily="34" charset="0"/>
              </a:rPr>
              <a:t>, </a:t>
            </a:r>
            <a:r>
              <a:rPr lang="en-US" b="0" dirty="0">
                <a:solidFill>
                  <a:srgbClr val="0000FF"/>
                </a:solidFill>
                <a:effectLst/>
                <a:latin typeface="verdana" panose="020B0604030504040204" pitchFamily="34" charset="0"/>
              </a:rPr>
              <a:t>'Bangalore'</a:t>
            </a:r>
            <a:r>
              <a:rPr lang="en-US" b="0" dirty="0">
                <a:solidFill>
                  <a:srgbClr val="000000"/>
                </a:solidFill>
                <a:effectLst/>
                <a:latin typeface="verdana" panose="020B0604030504040204" pitchFamily="34" charset="0"/>
              </a:rPr>
              <a:t> &gt;  </a:t>
            </a:r>
          </a:p>
          <a:p>
            <a:pPr algn="l">
              <a:buFont typeface="Arial" panose="020B0604020202020204" pitchFamily="34" charset="0"/>
              <a:buChar char="•"/>
            </a:pPr>
            <a:r>
              <a:rPr lang="en-US" b="0" dirty="0">
                <a:solidFill>
                  <a:srgbClr val="000000"/>
                </a:solidFill>
                <a:effectLst/>
                <a:latin typeface="verdana" panose="020B0604030504040204" pitchFamily="34" charset="0"/>
              </a:rPr>
              <a:t>When the transaction is finished, then it writes another log to indicate the end of the transaction</a:t>
            </a:r>
            <a:r>
              <a:rPr lang="en-US" b="0" dirty="0" smtClean="0">
                <a:solidFill>
                  <a:srgbClr val="000000"/>
                </a:solidFill>
                <a:effectLst/>
                <a:latin typeface="verdana" panose="020B0604030504040204" pitchFamily="34" charset="0"/>
              </a:rPr>
              <a:t>. &lt;</a:t>
            </a:r>
            <a:r>
              <a:rPr lang="en-US" b="0" dirty="0">
                <a:solidFill>
                  <a:srgbClr val="000000"/>
                </a:solidFill>
                <a:effectLst/>
                <a:latin typeface="verdana" panose="020B0604030504040204" pitchFamily="34" charset="0"/>
              </a:rPr>
              <a:t>Tn, Commit&gt;  </a:t>
            </a:r>
          </a:p>
          <a:p>
            <a:endParaRPr lang="en-US" dirty="0"/>
          </a:p>
        </p:txBody>
      </p:sp>
      <p:sp>
        <p:nvSpPr>
          <p:cNvPr id="2" name="Title 1">
            <a:extLst>
              <a:ext uri="{FF2B5EF4-FFF2-40B4-BE49-F238E27FC236}">
                <a16:creationId xmlns:a16="http://schemas.microsoft.com/office/drawing/2014/main" xmlns="" id="{025CF45F-1884-4D1F-B32E-92A92DD20E16}"/>
              </a:ext>
            </a:extLst>
          </p:cNvPr>
          <p:cNvSpPr>
            <a:spLocks noGrp="1"/>
          </p:cNvSpPr>
          <p:nvPr>
            <p:ph type="title"/>
          </p:nvPr>
        </p:nvSpPr>
        <p:spPr>
          <a:xfrm>
            <a:off x="563418" y="365125"/>
            <a:ext cx="10790382" cy="641639"/>
          </a:xfrm>
        </p:spPr>
        <p:txBody>
          <a:bodyPr>
            <a:normAutofit fontScale="90000"/>
          </a:bodyPr>
          <a:lstStyle/>
          <a:p>
            <a:r>
              <a:rPr lang="en-US" b="0" i="0" dirty="0">
                <a:solidFill>
                  <a:srgbClr val="610B38"/>
                </a:solidFill>
                <a:effectLst/>
                <a:latin typeface="erdana"/>
              </a:rPr>
              <a:t>Log-Based Recovery</a:t>
            </a:r>
            <a:br>
              <a:rPr lang="en-US" b="0" i="0" dirty="0">
                <a:solidFill>
                  <a:srgbClr val="610B38"/>
                </a:solidFill>
                <a:effectLst/>
                <a:latin typeface="erdana"/>
              </a:rPr>
            </a:br>
            <a:endParaRPr lang="en-US" dirty="0"/>
          </a:p>
        </p:txBody>
      </p:sp>
      <p:pic>
        <p:nvPicPr>
          <p:cNvPr id="3" name="Audio 2">
            <a:hlinkClick r:id="" action="ppaction://media"/>
            <a:extLst>
              <a:ext uri="{FF2B5EF4-FFF2-40B4-BE49-F238E27FC236}">
                <a16:creationId xmlns:a16="http://schemas.microsoft.com/office/drawing/2014/main" xmlns="" id="{DBD89890-9D78-4663-82A4-56EB347F373B}"/>
              </a:ext>
            </a:extLst>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761544172"/>
      </p:ext>
    </p:extLst>
  </p:cSld>
  <p:clrMapOvr>
    <a:masterClrMapping/>
  </p:clrMapOvr>
  <mc:AlternateContent xmlns:mc="http://schemas.openxmlformats.org/markup-compatibility/2006">
    <mc:Choice xmlns:p14="http://schemas.microsoft.com/office/powerpoint/2010/main" xmlns="" Requires="p14">
      <p:transition spd="slow" p14:dur="2000" advTm="70830"/>
    </mc:Choice>
    <mc:Fallback>
      <p:transition spd="slow" advTm="7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D698088-104E-429E-AA77-E8EDFDD4EF49}"/>
              </a:ext>
            </a:extLst>
          </p:cNvPr>
          <p:cNvSpPr>
            <a:spLocks noGrp="1"/>
          </p:cNvSpPr>
          <p:nvPr>
            <p:ph idx="1"/>
          </p:nvPr>
        </p:nvSpPr>
        <p:spPr>
          <a:xfrm>
            <a:off x="448574" y="1104180"/>
            <a:ext cx="11352362" cy="5555411"/>
          </a:xfrm>
        </p:spPr>
        <p:txBody>
          <a:bodyPr>
            <a:normAutofit fontScale="70000" lnSpcReduction="20000"/>
          </a:bodyPr>
          <a:lstStyle/>
          <a:p>
            <a:pPr marL="0" indent="0" algn="l">
              <a:buNone/>
            </a:pPr>
            <a:r>
              <a:rPr lang="en-US" sz="2300" b="0" i="0" dirty="0">
                <a:solidFill>
                  <a:schemeClr val="tx1"/>
                </a:solidFill>
                <a:effectLst/>
                <a:latin typeface="erdana"/>
              </a:rPr>
              <a:t>1</a:t>
            </a:r>
            <a:r>
              <a:rPr lang="en-US" sz="2900" b="0" i="0" dirty="0">
                <a:solidFill>
                  <a:schemeClr val="tx1"/>
                </a:solidFill>
                <a:effectLst/>
                <a:latin typeface="erdana"/>
              </a:rPr>
              <a:t>. Deferred database modification:</a:t>
            </a:r>
          </a:p>
          <a:p>
            <a:pPr algn="l">
              <a:buFont typeface="Arial" panose="020B0604020202020204" pitchFamily="34" charset="0"/>
              <a:buChar char="•"/>
            </a:pPr>
            <a:r>
              <a:rPr lang="en-US" sz="2900" b="0" dirty="0">
                <a:solidFill>
                  <a:schemeClr val="tx1"/>
                </a:solidFill>
                <a:effectLst/>
                <a:latin typeface="verdana" panose="020B0604030504040204" pitchFamily="34" charset="0"/>
              </a:rPr>
              <a:t>The deferred modification technique occurs if the transaction does not modify the database until it has committed.</a:t>
            </a:r>
          </a:p>
          <a:p>
            <a:pPr algn="l">
              <a:buFont typeface="Arial" panose="020B0604020202020204" pitchFamily="34" charset="0"/>
              <a:buChar char="•"/>
            </a:pPr>
            <a:r>
              <a:rPr lang="en-US" sz="2900" b="0" dirty="0">
                <a:solidFill>
                  <a:schemeClr val="tx1"/>
                </a:solidFill>
                <a:effectLst/>
                <a:latin typeface="verdana" panose="020B0604030504040204" pitchFamily="34" charset="0"/>
              </a:rPr>
              <a:t>In this method, all the logs are created and stored in the stable storage, and the database is updated when a transaction commits.</a:t>
            </a:r>
          </a:p>
          <a:p>
            <a:pPr marL="0" indent="0" algn="l">
              <a:buNone/>
            </a:pPr>
            <a:r>
              <a:rPr lang="en-US" sz="2900" b="0" i="0" dirty="0">
                <a:solidFill>
                  <a:schemeClr val="tx1"/>
                </a:solidFill>
                <a:effectLst/>
                <a:latin typeface="erdana"/>
              </a:rPr>
              <a:t>2. Immediate database modification:</a:t>
            </a:r>
          </a:p>
          <a:p>
            <a:pPr algn="l">
              <a:buFont typeface="Arial" panose="020B0604020202020204" pitchFamily="34" charset="0"/>
              <a:buChar char="•"/>
            </a:pPr>
            <a:r>
              <a:rPr lang="en-US" sz="2900" b="0" dirty="0">
                <a:solidFill>
                  <a:schemeClr val="tx1"/>
                </a:solidFill>
                <a:effectLst/>
                <a:latin typeface="verdana" panose="020B0604030504040204" pitchFamily="34" charset="0"/>
              </a:rPr>
              <a:t>The Immediate modification technique occurs if database modification occurs while the transaction is still active.</a:t>
            </a:r>
          </a:p>
          <a:p>
            <a:pPr algn="l">
              <a:buFont typeface="Arial" panose="020B0604020202020204" pitchFamily="34" charset="0"/>
              <a:buChar char="•"/>
            </a:pPr>
            <a:r>
              <a:rPr lang="en-US" sz="2900" b="0" dirty="0">
                <a:solidFill>
                  <a:schemeClr val="tx1"/>
                </a:solidFill>
                <a:effectLst/>
                <a:latin typeface="verdana" panose="020B0604030504040204" pitchFamily="34" charset="0"/>
              </a:rPr>
              <a:t>In this technique, the database is modified immediately after every operation. It follows an actual database modification.</a:t>
            </a:r>
          </a:p>
          <a:p>
            <a:pPr algn="l"/>
            <a:r>
              <a:rPr lang="en-US" sz="2900" b="0" i="0" dirty="0">
                <a:solidFill>
                  <a:schemeClr val="tx1"/>
                </a:solidFill>
                <a:effectLst/>
                <a:latin typeface="erdana"/>
              </a:rPr>
              <a:t>Recovery using Log records</a:t>
            </a:r>
          </a:p>
          <a:p>
            <a:pPr algn="l"/>
            <a:r>
              <a:rPr lang="en-US" sz="2900" b="0" i="0" dirty="0">
                <a:solidFill>
                  <a:schemeClr val="tx1"/>
                </a:solidFill>
                <a:effectLst/>
                <a:latin typeface="verdana" panose="020B0604030504040204" pitchFamily="34" charset="0"/>
              </a:rPr>
              <a:t>When the system is crashed, then the system consults the log to find which transactions need to be undone and which need to be redone.</a:t>
            </a:r>
          </a:p>
          <a:p>
            <a:pPr algn="l">
              <a:buFont typeface="+mj-lt"/>
              <a:buAutoNum type="arabicPeriod"/>
            </a:pPr>
            <a:r>
              <a:rPr lang="en-US" sz="2900" b="0" i="0" dirty="0">
                <a:solidFill>
                  <a:schemeClr val="tx1"/>
                </a:solidFill>
                <a:effectLst/>
                <a:latin typeface="verdana" panose="020B0604030504040204" pitchFamily="34" charset="0"/>
              </a:rPr>
              <a:t>If the log contains the record &lt;</a:t>
            </a:r>
            <a:r>
              <a:rPr lang="en-US" sz="2900" b="0" i="0" dirty="0" err="1">
                <a:solidFill>
                  <a:schemeClr val="tx1"/>
                </a:solidFill>
                <a:effectLst/>
                <a:latin typeface="verdana" panose="020B0604030504040204" pitchFamily="34" charset="0"/>
              </a:rPr>
              <a:t>Ti</a:t>
            </a:r>
            <a:r>
              <a:rPr lang="en-US" sz="2900" b="0" i="0" dirty="0">
                <a:solidFill>
                  <a:schemeClr val="tx1"/>
                </a:solidFill>
                <a:effectLst/>
                <a:latin typeface="verdana" panose="020B0604030504040204" pitchFamily="34" charset="0"/>
              </a:rPr>
              <a:t>, Start&gt; and &lt;</a:t>
            </a:r>
            <a:r>
              <a:rPr lang="en-US" sz="2900" b="0" i="0" dirty="0" err="1">
                <a:solidFill>
                  <a:schemeClr val="tx1"/>
                </a:solidFill>
                <a:effectLst/>
                <a:latin typeface="verdana" panose="020B0604030504040204" pitchFamily="34" charset="0"/>
              </a:rPr>
              <a:t>Ti</a:t>
            </a:r>
            <a:r>
              <a:rPr lang="en-US" sz="2900" b="0" i="0" dirty="0">
                <a:solidFill>
                  <a:schemeClr val="tx1"/>
                </a:solidFill>
                <a:effectLst/>
                <a:latin typeface="verdana" panose="020B0604030504040204" pitchFamily="34" charset="0"/>
              </a:rPr>
              <a:t>, Commit&gt; or &lt;</a:t>
            </a:r>
            <a:r>
              <a:rPr lang="en-US" sz="2900" b="0" i="0" dirty="0" err="1">
                <a:solidFill>
                  <a:schemeClr val="tx1"/>
                </a:solidFill>
                <a:effectLst/>
                <a:latin typeface="verdana" panose="020B0604030504040204" pitchFamily="34" charset="0"/>
              </a:rPr>
              <a:t>Ti</a:t>
            </a:r>
            <a:r>
              <a:rPr lang="en-US" sz="2900" b="0" i="0" dirty="0">
                <a:solidFill>
                  <a:schemeClr val="tx1"/>
                </a:solidFill>
                <a:effectLst/>
                <a:latin typeface="verdana" panose="020B0604030504040204" pitchFamily="34" charset="0"/>
              </a:rPr>
              <a:t>, Commit&gt;, then the Transaction </a:t>
            </a:r>
            <a:r>
              <a:rPr lang="en-US" sz="2900" b="0" i="0" dirty="0" err="1">
                <a:solidFill>
                  <a:schemeClr val="tx1"/>
                </a:solidFill>
                <a:effectLst/>
                <a:latin typeface="verdana" panose="020B0604030504040204" pitchFamily="34" charset="0"/>
              </a:rPr>
              <a:t>Ti</a:t>
            </a:r>
            <a:r>
              <a:rPr lang="en-US" sz="2900" b="0" i="0" dirty="0">
                <a:solidFill>
                  <a:schemeClr val="tx1"/>
                </a:solidFill>
                <a:effectLst/>
                <a:latin typeface="verdana" panose="020B0604030504040204" pitchFamily="34" charset="0"/>
              </a:rPr>
              <a:t> needs to be redone.</a:t>
            </a:r>
          </a:p>
          <a:p>
            <a:pPr algn="l">
              <a:buFont typeface="+mj-lt"/>
              <a:buAutoNum type="arabicPeriod"/>
            </a:pPr>
            <a:r>
              <a:rPr lang="en-US" sz="2900" b="0" i="0" dirty="0">
                <a:solidFill>
                  <a:schemeClr val="tx1"/>
                </a:solidFill>
                <a:effectLst/>
                <a:latin typeface="verdana" panose="020B0604030504040204" pitchFamily="34" charset="0"/>
              </a:rPr>
              <a:t>If log contains record&lt;T</a:t>
            </a:r>
            <a:r>
              <a:rPr lang="en-US" sz="2900" b="0" i="0" baseline="-25000" dirty="0">
                <a:solidFill>
                  <a:schemeClr val="tx1"/>
                </a:solidFill>
                <a:effectLst/>
                <a:latin typeface="verdana" panose="020B0604030504040204" pitchFamily="34" charset="0"/>
              </a:rPr>
              <a:t>n</a:t>
            </a:r>
            <a:r>
              <a:rPr lang="en-US" sz="2900" b="0" i="0" dirty="0">
                <a:solidFill>
                  <a:schemeClr val="tx1"/>
                </a:solidFill>
                <a:effectLst/>
                <a:latin typeface="verdana" panose="020B0604030504040204" pitchFamily="34" charset="0"/>
              </a:rPr>
              <a:t>, Start&gt; but does not contain the record either &lt;</a:t>
            </a:r>
            <a:r>
              <a:rPr lang="en-US" sz="2900" b="0" i="0" dirty="0" err="1">
                <a:solidFill>
                  <a:schemeClr val="tx1"/>
                </a:solidFill>
                <a:effectLst/>
                <a:latin typeface="verdana" panose="020B0604030504040204" pitchFamily="34" charset="0"/>
              </a:rPr>
              <a:t>Ti</a:t>
            </a:r>
            <a:r>
              <a:rPr lang="en-US" sz="2900" b="0" i="0" dirty="0">
                <a:solidFill>
                  <a:schemeClr val="tx1"/>
                </a:solidFill>
                <a:effectLst/>
                <a:latin typeface="verdana" panose="020B0604030504040204" pitchFamily="34" charset="0"/>
              </a:rPr>
              <a:t>, commit&gt; or &lt;</a:t>
            </a:r>
            <a:r>
              <a:rPr lang="en-US" sz="2900" b="0" i="0" dirty="0" err="1">
                <a:solidFill>
                  <a:schemeClr val="tx1"/>
                </a:solidFill>
                <a:effectLst/>
                <a:latin typeface="verdana" panose="020B0604030504040204" pitchFamily="34" charset="0"/>
              </a:rPr>
              <a:t>Ti</a:t>
            </a:r>
            <a:r>
              <a:rPr lang="en-US" sz="2900" b="0" i="0" dirty="0">
                <a:solidFill>
                  <a:schemeClr val="tx1"/>
                </a:solidFill>
                <a:effectLst/>
                <a:latin typeface="verdana" panose="020B0604030504040204" pitchFamily="34" charset="0"/>
              </a:rPr>
              <a:t>, abort&gt;, then the Transaction </a:t>
            </a:r>
            <a:r>
              <a:rPr lang="en-US" sz="2900" b="0" i="0" dirty="0" err="1">
                <a:solidFill>
                  <a:schemeClr val="tx1"/>
                </a:solidFill>
                <a:effectLst/>
                <a:latin typeface="verdana" panose="020B0604030504040204" pitchFamily="34" charset="0"/>
              </a:rPr>
              <a:t>Ti</a:t>
            </a:r>
            <a:r>
              <a:rPr lang="en-US" sz="2900" b="0" i="0" dirty="0">
                <a:solidFill>
                  <a:schemeClr val="tx1"/>
                </a:solidFill>
                <a:effectLst/>
                <a:latin typeface="verdana" panose="020B0604030504040204" pitchFamily="34" charset="0"/>
              </a:rPr>
              <a:t> needs to be undone.</a:t>
            </a:r>
          </a:p>
          <a:p>
            <a:pPr marL="0" indent="0">
              <a:buNone/>
            </a:pPr>
            <a:r>
              <a:rPr lang="en-US" dirty="0"/>
              <a:t/>
            </a:r>
            <a:br>
              <a:rPr lang="en-US" dirty="0"/>
            </a:br>
            <a:endParaRPr lang="en-US" dirty="0"/>
          </a:p>
        </p:txBody>
      </p:sp>
      <p:sp>
        <p:nvSpPr>
          <p:cNvPr id="2" name="Title 1">
            <a:extLst>
              <a:ext uri="{FF2B5EF4-FFF2-40B4-BE49-F238E27FC236}">
                <a16:creationId xmlns:a16="http://schemas.microsoft.com/office/drawing/2014/main" xmlns="" id="{34A7ED09-571F-40FB-B9B8-64930974A26E}"/>
              </a:ext>
            </a:extLst>
          </p:cNvPr>
          <p:cNvSpPr>
            <a:spLocks noGrp="1"/>
          </p:cNvSpPr>
          <p:nvPr>
            <p:ph type="title"/>
          </p:nvPr>
        </p:nvSpPr>
        <p:spPr>
          <a:xfrm>
            <a:off x="267855" y="203201"/>
            <a:ext cx="11684000" cy="1064882"/>
          </a:xfrm>
        </p:spPr>
        <p:txBody>
          <a:bodyPr/>
          <a:lstStyle/>
          <a:p>
            <a:r>
              <a:rPr lang="en-US" sz="3200" b="0" i="0" dirty="0">
                <a:solidFill>
                  <a:srgbClr val="000000"/>
                </a:solidFill>
                <a:effectLst/>
                <a:latin typeface="verdana" panose="020B0604030504040204" pitchFamily="34" charset="0"/>
              </a:rPr>
              <a:t>There are two approaches to modify the database</a:t>
            </a:r>
            <a:r>
              <a:rPr lang="en-US" b="0" i="0" dirty="0">
                <a:solidFill>
                  <a:srgbClr val="000000"/>
                </a:solidFill>
                <a:effectLst/>
                <a:latin typeface="verdana" panose="020B0604030504040204" pitchFamily="34" charset="0"/>
              </a:rPr>
              <a:t>:</a:t>
            </a:r>
            <a:endParaRPr lang="en-US" dirty="0"/>
          </a:p>
        </p:txBody>
      </p:sp>
      <p:pic>
        <p:nvPicPr>
          <p:cNvPr id="4" name="Audio 3">
            <a:hlinkClick r:id="" action="ppaction://media"/>
            <a:extLst>
              <a:ext uri="{FF2B5EF4-FFF2-40B4-BE49-F238E27FC236}">
                <a16:creationId xmlns:a16="http://schemas.microsoft.com/office/drawing/2014/main" xmlns="" id="{298D50C4-D94B-4C1C-8C36-1C4B3E6AFAFA}"/>
              </a:ext>
            </a:extLst>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439771588"/>
      </p:ext>
    </p:extLst>
  </p:cSld>
  <p:clrMapOvr>
    <a:masterClrMapping/>
  </p:clrMapOvr>
  <mc:AlternateContent xmlns:mc="http://schemas.openxmlformats.org/markup-compatibility/2006">
    <mc:Choice xmlns:p14="http://schemas.microsoft.com/office/powerpoint/2010/main" xmlns="" Requires="p14">
      <p:transition spd="slow" p14:dur="2000" advTm="88570"/>
    </mc:Choice>
    <mc:Fallback>
      <p:transition spd="slow" advTm="8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508B5B4-0390-4CF4-8F5C-4AA5880BF988}"/>
              </a:ext>
            </a:extLst>
          </p:cNvPr>
          <p:cNvSpPr>
            <a:spLocks noGrp="1"/>
          </p:cNvSpPr>
          <p:nvPr>
            <p:ph idx="1"/>
          </p:nvPr>
        </p:nvSpPr>
        <p:spPr/>
        <p:txBody>
          <a:bodyPr>
            <a:normAutofit fontScale="92500" lnSpcReduction="20000"/>
          </a:bodyPr>
          <a:lstStyle/>
          <a:p>
            <a:pPr algn="l">
              <a:buFont typeface="Arial" panose="020B0604020202020204" pitchFamily="34" charset="0"/>
              <a:buChar char="•"/>
            </a:pPr>
            <a:r>
              <a:rPr lang="en-US" b="0" dirty="0">
                <a:solidFill>
                  <a:srgbClr val="000000"/>
                </a:solidFill>
                <a:effectLst/>
                <a:latin typeface="verdana" panose="020B0604030504040204" pitchFamily="34" charset="0"/>
              </a:rPr>
              <a:t>The checkpoint is a type of mechanism where all the previous logs are removed from the system and permanently stored in the storage disk.</a:t>
            </a:r>
          </a:p>
          <a:p>
            <a:pPr algn="l">
              <a:buFont typeface="Arial" panose="020B0604020202020204" pitchFamily="34" charset="0"/>
              <a:buChar char="•"/>
            </a:pPr>
            <a:r>
              <a:rPr lang="en-US" b="0" dirty="0">
                <a:solidFill>
                  <a:srgbClr val="000000"/>
                </a:solidFill>
                <a:effectLst/>
                <a:latin typeface="verdana" panose="020B0604030504040204" pitchFamily="34" charset="0"/>
              </a:rPr>
              <a:t>The checkpoint is like a bookmark. While the execution of the transaction, such checkpoints are marked, and the transaction is executed then using the steps of the transaction, the log files will be created.</a:t>
            </a:r>
          </a:p>
          <a:p>
            <a:pPr algn="l">
              <a:buFont typeface="Arial" panose="020B0604020202020204" pitchFamily="34" charset="0"/>
              <a:buChar char="•"/>
            </a:pPr>
            <a:r>
              <a:rPr lang="en-US" b="0" dirty="0">
                <a:solidFill>
                  <a:srgbClr val="000000"/>
                </a:solidFill>
                <a:effectLst/>
                <a:latin typeface="verdana" panose="020B0604030504040204" pitchFamily="34" charset="0"/>
              </a:rPr>
              <a:t>When it reaches to the checkpoint, then the transaction will be updated into the database, and till that point, the entire log file will be removed from the file. Then the log file is updated with the new step of transaction till next checkpoint and so on.</a:t>
            </a:r>
          </a:p>
          <a:p>
            <a:pPr algn="l">
              <a:buFont typeface="Arial" panose="020B0604020202020204" pitchFamily="34" charset="0"/>
              <a:buChar char="•"/>
            </a:pPr>
            <a:r>
              <a:rPr lang="en-US" b="0" dirty="0">
                <a:solidFill>
                  <a:srgbClr val="000000"/>
                </a:solidFill>
                <a:effectLst/>
                <a:latin typeface="verdana" panose="020B0604030504040204" pitchFamily="34" charset="0"/>
              </a:rPr>
              <a:t>The checkpoint is used to declare a point before which the DBMS was in the consistent state, and all transactions were committed.</a:t>
            </a:r>
          </a:p>
          <a:p>
            <a:endParaRPr lang="en-US" dirty="0"/>
          </a:p>
        </p:txBody>
      </p:sp>
      <p:sp>
        <p:nvSpPr>
          <p:cNvPr id="2" name="Title 1">
            <a:extLst>
              <a:ext uri="{FF2B5EF4-FFF2-40B4-BE49-F238E27FC236}">
                <a16:creationId xmlns:a16="http://schemas.microsoft.com/office/drawing/2014/main" xmlns="" id="{C3A00E1A-5DBA-4A4C-BA6C-FD534D869B83}"/>
              </a:ext>
            </a:extLst>
          </p:cNvPr>
          <p:cNvSpPr>
            <a:spLocks noGrp="1"/>
          </p:cNvSpPr>
          <p:nvPr>
            <p:ph type="title"/>
          </p:nvPr>
        </p:nvSpPr>
        <p:spPr/>
        <p:txBody>
          <a:bodyPr>
            <a:normAutofit fontScale="90000"/>
          </a:bodyPr>
          <a:lstStyle/>
          <a:p>
            <a:r>
              <a:rPr lang="en-US" b="0" i="0" dirty="0">
                <a:solidFill>
                  <a:srgbClr val="610B38"/>
                </a:solidFill>
                <a:effectLst/>
                <a:latin typeface="erdana"/>
              </a:rPr>
              <a:t>Checkpoint</a:t>
            </a:r>
            <a:br>
              <a:rPr lang="en-US" b="0" i="0" dirty="0">
                <a:solidFill>
                  <a:srgbClr val="610B38"/>
                </a:solidFill>
                <a:effectLst/>
                <a:latin typeface="erdana"/>
              </a:rPr>
            </a:br>
            <a:endParaRPr lang="en-US" dirty="0"/>
          </a:p>
        </p:txBody>
      </p:sp>
      <p:pic>
        <p:nvPicPr>
          <p:cNvPr id="4" name="Audio 3">
            <a:hlinkClick r:id="" action="ppaction://media"/>
            <a:extLst>
              <a:ext uri="{FF2B5EF4-FFF2-40B4-BE49-F238E27FC236}">
                <a16:creationId xmlns:a16="http://schemas.microsoft.com/office/drawing/2014/main" xmlns="" id="{3942CE92-556A-4C13-9820-809FEA0CEADB}"/>
              </a:ext>
            </a:extLst>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983413310"/>
      </p:ext>
    </p:extLst>
  </p:cSld>
  <p:clrMapOvr>
    <a:masterClrMapping/>
  </p:clrMapOvr>
  <mc:AlternateContent xmlns:mc="http://schemas.openxmlformats.org/markup-compatibility/2006">
    <mc:Choice xmlns:p14="http://schemas.microsoft.com/office/powerpoint/2010/main" xmlns="" Requires="p14">
      <p:transition spd="slow" p14:dur="2000" advTm="62401"/>
    </mc:Choice>
    <mc:Fallback>
      <p:transition spd="slow" advTm="62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8DAC26-2AB9-43F7-9DD0-571AAD26BDD7}"/>
              </a:ext>
            </a:extLst>
          </p:cNvPr>
          <p:cNvSpPr>
            <a:spLocks noGrp="1"/>
          </p:cNvSpPr>
          <p:nvPr>
            <p:ph type="title"/>
          </p:nvPr>
        </p:nvSpPr>
        <p:spPr>
          <a:xfrm>
            <a:off x="426720" y="365125"/>
            <a:ext cx="10927080" cy="579755"/>
          </a:xfrm>
        </p:spPr>
        <p:txBody>
          <a:bodyPr>
            <a:normAutofit fontScale="90000"/>
          </a:bodyPr>
          <a:lstStyle/>
          <a:p>
            <a:r>
              <a:rPr lang="en-US" b="0" i="0" dirty="0">
                <a:solidFill>
                  <a:srgbClr val="610B38"/>
                </a:solidFill>
                <a:effectLst/>
                <a:latin typeface="erdana"/>
              </a:rPr>
              <a:t>Recovery using Checkpoint</a:t>
            </a:r>
            <a:br>
              <a:rPr lang="en-US" b="0" i="0" dirty="0">
                <a:solidFill>
                  <a:srgbClr val="610B38"/>
                </a:solidFill>
                <a:effectLst/>
                <a:latin typeface="erdana"/>
              </a:rPr>
            </a:br>
            <a:endParaRPr lang="en-US" dirty="0"/>
          </a:p>
        </p:txBody>
      </p:sp>
      <p:sp>
        <p:nvSpPr>
          <p:cNvPr id="4" name="Rectangle 1">
            <a:extLst>
              <a:ext uri="{FF2B5EF4-FFF2-40B4-BE49-F238E27FC236}">
                <a16:creationId xmlns:a16="http://schemas.microsoft.com/office/drawing/2014/main" xmlns="" id="{486233ED-2F51-499D-8F04-1EC7381B42C8}"/>
              </a:ext>
            </a:extLst>
          </p:cNvPr>
          <p:cNvSpPr>
            <a:spLocks noChangeArrowheads="1"/>
          </p:cNvSpPr>
          <p:nvPr/>
        </p:nvSpPr>
        <p:spPr bwMode="auto">
          <a:xfrm>
            <a:off x="417761" y="753455"/>
            <a:ext cx="8695759" cy="33701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Verdana" panose="020B0604030504040204" pitchFamily="34" charset="0"/>
              </a:rPr>
              <a:t>In the following manner, a recovery system recovers the database from this failure:</a:t>
            </a:r>
            <a:endParaRPr kumimoji="0" lang="en-US" altLang="en-US"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6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pic>
        <p:nvPicPr>
          <p:cNvPr id="3074" name="Picture 2" descr="DBMS Checkpoint">
            <a:extLst>
              <a:ext uri="{FF2B5EF4-FFF2-40B4-BE49-F238E27FC236}">
                <a16:creationId xmlns:a16="http://schemas.microsoft.com/office/drawing/2014/main" xmlns="" id="{93A10113-4DBA-4B3E-818A-BE60374D82B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97750" y="1022910"/>
            <a:ext cx="4335780" cy="1749906"/>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a:extLst>
              <a:ext uri="{FF2B5EF4-FFF2-40B4-BE49-F238E27FC236}">
                <a16:creationId xmlns:a16="http://schemas.microsoft.com/office/drawing/2014/main" xmlns="" id="{76316F9F-3FA1-4EB6-A4E4-C025BCFEE461}"/>
              </a:ext>
            </a:extLst>
          </p:cNvPr>
          <p:cNvSpPr txBox="1"/>
          <p:nvPr/>
        </p:nvSpPr>
        <p:spPr>
          <a:xfrm>
            <a:off x="518159" y="2850847"/>
            <a:ext cx="10835641" cy="3970318"/>
          </a:xfrm>
          <a:prstGeom prst="rect">
            <a:avLst/>
          </a:prstGeom>
          <a:noFill/>
        </p:spPr>
        <p:txBody>
          <a:bodyPr wrap="square">
            <a:spAutoFit/>
          </a:bodyPr>
          <a:lstStyle/>
          <a:p>
            <a:pPr algn="l">
              <a:buFont typeface="Arial" panose="020B0604020202020204" pitchFamily="34" charset="0"/>
              <a:buChar char="•"/>
            </a:pPr>
            <a:r>
              <a:rPr lang="en-US" b="0" dirty="0">
                <a:solidFill>
                  <a:srgbClr val="000000"/>
                </a:solidFill>
                <a:effectLst/>
                <a:latin typeface="verdana" panose="020B0604030504040204" pitchFamily="34" charset="0"/>
              </a:rPr>
              <a:t>The recovery system reads log files from the end to start. It reads log files from T4 to T1.</a:t>
            </a:r>
          </a:p>
          <a:p>
            <a:pPr algn="l">
              <a:buFont typeface="Arial" panose="020B0604020202020204" pitchFamily="34" charset="0"/>
              <a:buChar char="•"/>
            </a:pPr>
            <a:r>
              <a:rPr lang="en-US" b="0" dirty="0">
                <a:solidFill>
                  <a:srgbClr val="000000"/>
                </a:solidFill>
                <a:effectLst/>
                <a:latin typeface="verdana" panose="020B0604030504040204" pitchFamily="34" charset="0"/>
              </a:rPr>
              <a:t>Recovery system maintains two lists, a redo-list, and an undo-list.</a:t>
            </a:r>
          </a:p>
          <a:p>
            <a:pPr algn="l">
              <a:buFont typeface="Arial" panose="020B0604020202020204" pitchFamily="34" charset="0"/>
              <a:buChar char="•"/>
            </a:pPr>
            <a:r>
              <a:rPr lang="en-US" b="0" dirty="0">
                <a:solidFill>
                  <a:srgbClr val="000000"/>
                </a:solidFill>
                <a:effectLst/>
                <a:latin typeface="verdana" panose="020B0604030504040204" pitchFamily="34" charset="0"/>
              </a:rPr>
              <a:t>The transaction is put into redo state if the recovery system sees a log with &lt;Tn, Start&gt; and &lt;Tn, Commit&gt; or just &lt;Tn, Commit&gt;. In the redo-list and their previous list, all the transactions are removed and then redone before saving their logs.</a:t>
            </a:r>
          </a:p>
          <a:p>
            <a:pPr algn="l">
              <a:buFont typeface="Arial" panose="020B0604020202020204" pitchFamily="34" charset="0"/>
              <a:buChar char="•"/>
            </a:pPr>
            <a:r>
              <a:rPr lang="en-US" b="1" dirty="0">
                <a:solidFill>
                  <a:srgbClr val="000000"/>
                </a:solidFill>
                <a:effectLst/>
                <a:latin typeface="verdana" panose="020B0604030504040204" pitchFamily="34" charset="0"/>
              </a:rPr>
              <a:t>For example:</a:t>
            </a:r>
            <a:r>
              <a:rPr lang="en-US" b="0" dirty="0">
                <a:solidFill>
                  <a:srgbClr val="000000"/>
                </a:solidFill>
                <a:effectLst/>
                <a:latin typeface="verdana" panose="020B0604030504040204" pitchFamily="34" charset="0"/>
              </a:rPr>
              <a:t> In the log file, transaction T2 and T3 will have &lt;Tn, Start&gt; and &lt;Tn, Commit&gt;. The T1 transaction will have only &lt;Tn, commit&gt; in the log file. That's why the transaction is committed after the checkpoint is crossed. Hence it puts T1, T2 and T3 transaction into redo list.</a:t>
            </a:r>
          </a:p>
          <a:p>
            <a:pPr algn="l">
              <a:buFont typeface="Arial" panose="020B0604020202020204" pitchFamily="34" charset="0"/>
              <a:buChar char="•"/>
            </a:pPr>
            <a:r>
              <a:rPr lang="en-US" b="0" dirty="0">
                <a:solidFill>
                  <a:srgbClr val="000000"/>
                </a:solidFill>
                <a:effectLst/>
                <a:latin typeface="verdana" panose="020B0604030504040204" pitchFamily="34" charset="0"/>
              </a:rPr>
              <a:t>The transaction is put into undo state if the recovery system sees a log with &lt;Tn, Start&gt; but no commit or abort log found. In the undo-list, all the transactions are undone, and their logs are removed.</a:t>
            </a:r>
          </a:p>
          <a:p>
            <a:pPr algn="l">
              <a:buFont typeface="Arial" panose="020B0604020202020204" pitchFamily="34" charset="0"/>
              <a:buChar char="•"/>
            </a:pPr>
            <a:r>
              <a:rPr lang="en-US" b="1" dirty="0">
                <a:solidFill>
                  <a:srgbClr val="000000"/>
                </a:solidFill>
                <a:effectLst/>
                <a:latin typeface="verdana" panose="020B0604030504040204" pitchFamily="34" charset="0"/>
              </a:rPr>
              <a:t>For example:</a:t>
            </a:r>
            <a:r>
              <a:rPr lang="en-US" b="0" dirty="0">
                <a:solidFill>
                  <a:srgbClr val="000000"/>
                </a:solidFill>
                <a:effectLst/>
                <a:latin typeface="verdana" panose="020B0604030504040204" pitchFamily="34" charset="0"/>
              </a:rPr>
              <a:t> Transaction T4 will have &lt;Tn, Start&gt;. So T4 will be put into undo list since this transaction is not yet complete and failed amid.</a:t>
            </a:r>
          </a:p>
        </p:txBody>
      </p:sp>
      <p:pic>
        <p:nvPicPr>
          <p:cNvPr id="3" name="Audio 2">
            <a:hlinkClick r:id="" action="ppaction://media"/>
            <a:extLst>
              <a:ext uri="{FF2B5EF4-FFF2-40B4-BE49-F238E27FC236}">
                <a16:creationId xmlns:a16="http://schemas.microsoft.com/office/drawing/2014/main" xmlns="" id="{D8B0C23E-B129-4DA2-AD66-286BFFBFEE58}"/>
              </a:ext>
            </a:extLst>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759659875"/>
      </p:ext>
    </p:extLst>
  </p:cSld>
  <p:clrMapOvr>
    <a:masterClrMapping/>
  </p:clrMapOvr>
  <mc:AlternateContent xmlns:mc="http://schemas.openxmlformats.org/markup-compatibility/2006">
    <mc:Choice xmlns:p14="http://schemas.microsoft.com/office/powerpoint/2010/main" xmlns="" Requires="p14">
      <p:transition spd="slow" p14:dur="2000" advTm="109375"/>
    </mc:Choice>
    <mc:Fallback>
      <p:transition spd="slow" advTm="10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5A5F2B6-A979-4631-93F8-0DE048CAE2E0}"/>
              </a:ext>
            </a:extLst>
          </p:cNvPr>
          <p:cNvSpPr>
            <a:spLocks noGrp="1"/>
          </p:cNvSpPr>
          <p:nvPr>
            <p:ph idx="1"/>
          </p:nvPr>
        </p:nvSpPr>
        <p:spPr>
          <a:xfrm>
            <a:off x="397164" y="960582"/>
            <a:ext cx="10956636" cy="5216381"/>
          </a:xfrm>
        </p:spPr>
        <p:txBody>
          <a:bodyPr>
            <a:normAutofit fontScale="92500" lnSpcReduction="20000"/>
          </a:bodyPr>
          <a:lstStyle/>
          <a:p>
            <a:pPr algn="l"/>
            <a:r>
              <a:rPr lang="en-US" b="0" i="0" dirty="0">
                <a:solidFill>
                  <a:srgbClr val="000000"/>
                </a:solidFill>
                <a:effectLst/>
                <a:latin typeface="verdana" panose="020B0604030504040204" pitchFamily="34" charset="0"/>
              </a:rPr>
              <a:t>A deadlock is a condition where two or more transactions are waiting indefinitely for one another to give up locks. Deadlock is said to be one of the most feared complications in DBMS as no task ever gets finished and is in waiting state forever.</a:t>
            </a:r>
          </a:p>
          <a:p>
            <a:pPr algn="l"/>
            <a:r>
              <a:rPr lang="en-US" b="1" i="0" dirty="0">
                <a:solidFill>
                  <a:srgbClr val="000000"/>
                </a:solidFill>
                <a:effectLst/>
                <a:latin typeface="verdana" panose="020B0604030504040204" pitchFamily="34" charset="0"/>
              </a:rPr>
              <a:t>For example:</a:t>
            </a:r>
            <a:r>
              <a:rPr lang="en-US" b="0" i="0" dirty="0">
                <a:solidFill>
                  <a:srgbClr val="000000"/>
                </a:solidFill>
                <a:effectLst/>
                <a:latin typeface="verdana" panose="020B0604030504040204" pitchFamily="34" charset="0"/>
              </a:rPr>
              <a:t> In the student table, transaction T1 holds a lock on some rows and needs to update some rows in the grade table. Simultaneously, transaction T2 holds locks on some rows in the grade table and needs to update the rows in the Student table held by Transaction T1.</a:t>
            </a:r>
          </a:p>
          <a:p>
            <a:pPr algn="l"/>
            <a:r>
              <a:rPr lang="en-US" b="0" i="0" dirty="0">
                <a:solidFill>
                  <a:srgbClr val="000000"/>
                </a:solidFill>
                <a:effectLst/>
                <a:latin typeface="verdana" panose="020B0604030504040204" pitchFamily="34" charset="0"/>
              </a:rPr>
              <a:t>Now, the main problem arises. Now Transaction T1 is waiting for T2 to release its lock and similarly, transaction T2 is waiting for T1 to release its lock. All activities come to a halt state and remain at a standstill. It will remain in a standstill until the DBMS detects the deadlock and aborts one of the transactions.</a:t>
            </a:r>
          </a:p>
          <a:p>
            <a:pPr marL="0" indent="0">
              <a:buNone/>
            </a:pPr>
            <a:r>
              <a:rPr lang="en-US" b="0" i="0" dirty="0">
                <a:solidFill>
                  <a:srgbClr val="000000"/>
                </a:solidFill>
                <a:effectLst/>
                <a:latin typeface="verdana" panose="020B0604030504040204" pitchFamily="34" charset="0"/>
              </a:rPr>
              <a:t/>
            </a:r>
            <a:br>
              <a:rPr lang="en-US" b="0" i="0" dirty="0">
                <a:solidFill>
                  <a:srgbClr val="000000"/>
                </a:solidFill>
                <a:effectLst/>
                <a:latin typeface="verdana" panose="020B0604030504040204" pitchFamily="34" charset="0"/>
              </a:rPr>
            </a:br>
            <a:endParaRPr lang="en-US" dirty="0"/>
          </a:p>
        </p:txBody>
      </p:sp>
      <p:sp>
        <p:nvSpPr>
          <p:cNvPr id="2" name="Title 1">
            <a:extLst>
              <a:ext uri="{FF2B5EF4-FFF2-40B4-BE49-F238E27FC236}">
                <a16:creationId xmlns:a16="http://schemas.microsoft.com/office/drawing/2014/main" xmlns="" id="{004BF980-F4C0-4114-9D6E-D2B77B21EB85}"/>
              </a:ext>
            </a:extLst>
          </p:cNvPr>
          <p:cNvSpPr>
            <a:spLocks noGrp="1"/>
          </p:cNvSpPr>
          <p:nvPr>
            <p:ph type="title"/>
          </p:nvPr>
        </p:nvSpPr>
        <p:spPr>
          <a:xfrm>
            <a:off x="526474" y="249383"/>
            <a:ext cx="8793018" cy="1043708"/>
          </a:xfrm>
        </p:spPr>
        <p:txBody>
          <a:bodyPr>
            <a:normAutofit fontScale="90000"/>
          </a:bodyPr>
          <a:lstStyle/>
          <a:p>
            <a:r>
              <a:rPr lang="en-US" b="0" i="0" dirty="0">
                <a:solidFill>
                  <a:schemeClr val="tx1"/>
                </a:solidFill>
                <a:effectLst/>
                <a:latin typeface="erdana"/>
              </a:rPr>
              <a:t>Deadlock in DBMS</a:t>
            </a:r>
            <a:br>
              <a:rPr lang="en-US" b="0" i="0" dirty="0">
                <a:solidFill>
                  <a:schemeClr val="tx1"/>
                </a:solidFill>
                <a:effectLst/>
                <a:latin typeface="erdana"/>
              </a:rPr>
            </a:br>
            <a:endParaRPr lang="en-US" dirty="0">
              <a:solidFill>
                <a:schemeClr val="tx1"/>
              </a:solidFill>
            </a:endParaRPr>
          </a:p>
        </p:txBody>
      </p:sp>
      <p:pic>
        <p:nvPicPr>
          <p:cNvPr id="4" name="Audio 3">
            <a:hlinkClick r:id="" action="ppaction://media"/>
            <a:extLst>
              <a:ext uri="{FF2B5EF4-FFF2-40B4-BE49-F238E27FC236}">
                <a16:creationId xmlns:a16="http://schemas.microsoft.com/office/drawing/2014/main" xmlns="" id="{26043DA4-33CE-41EB-907F-42603A6A3E29}"/>
              </a:ext>
            </a:extLst>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4185790642"/>
      </p:ext>
    </p:extLst>
  </p:cSld>
  <p:clrMapOvr>
    <a:masterClrMapping/>
  </p:clrMapOvr>
  <mc:AlternateContent xmlns:mc="http://schemas.openxmlformats.org/markup-compatibility/2006">
    <mc:Choice xmlns:p14="http://schemas.microsoft.com/office/powerpoint/2010/main" xmlns="" Requires="p14">
      <p:transition spd="slow" p14:dur="2000" advTm="78516"/>
    </mc:Choice>
    <mc:Fallback>
      <p:transition spd="slow" advTm="78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eadlock in DBMS">
            <a:extLst>
              <a:ext uri="{FF2B5EF4-FFF2-40B4-BE49-F238E27FC236}">
                <a16:creationId xmlns:a16="http://schemas.microsoft.com/office/drawing/2014/main" xmlns="" id="{71597F06-7F24-4112-AE0E-437A621250C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67345" y="763326"/>
            <a:ext cx="7786255" cy="4080138"/>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Audio 1">
            <a:hlinkClick r:id="" action="ppaction://media"/>
            <a:extLst>
              <a:ext uri="{FF2B5EF4-FFF2-40B4-BE49-F238E27FC236}">
                <a16:creationId xmlns:a16="http://schemas.microsoft.com/office/drawing/2014/main" xmlns="" id="{456E5474-527C-4D4A-BBFF-B4935B388FEC}"/>
              </a:ext>
            </a:extLst>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873310622"/>
      </p:ext>
    </p:extLst>
  </p:cSld>
  <p:clrMapOvr>
    <a:masterClrMapping/>
  </p:clrMapOvr>
  <mc:AlternateContent xmlns:mc="http://schemas.openxmlformats.org/markup-compatibility/2006">
    <mc:Choice xmlns:p14="http://schemas.microsoft.com/office/powerpoint/2010/main" xmlns="" Requires="p14">
      <p:transition spd="slow" p14:dur="2000" advTm="31101"/>
    </mc:Choice>
    <mc:Fallback>
      <p:transition spd="slow" advTm="31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544468F-38CE-4EA7-AF4B-CCC9BAD36EC6}"/>
              </a:ext>
            </a:extLst>
          </p:cNvPr>
          <p:cNvSpPr>
            <a:spLocks noGrp="1"/>
          </p:cNvSpPr>
          <p:nvPr>
            <p:ph idx="1"/>
          </p:nvPr>
        </p:nvSpPr>
        <p:spPr>
          <a:xfrm>
            <a:off x="369455" y="267854"/>
            <a:ext cx="11500492" cy="6426243"/>
          </a:xfrm>
        </p:spPr>
        <p:txBody>
          <a:bodyPr>
            <a:normAutofit fontScale="85000" lnSpcReduction="20000"/>
          </a:bodyPr>
          <a:lstStyle/>
          <a:p>
            <a:pPr algn="l"/>
            <a:r>
              <a:rPr lang="en-US" b="1" i="0" dirty="0">
                <a:effectLst/>
                <a:latin typeface="erdana"/>
              </a:rPr>
              <a:t>Deadlock Avoidance</a:t>
            </a:r>
          </a:p>
          <a:p>
            <a:pPr algn="l">
              <a:buFont typeface="Arial" panose="020B0604020202020204" pitchFamily="34" charset="0"/>
              <a:buChar char="•"/>
            </a:pPr>
            <a:r>
              <a:rPr lang="en-US" b="0" dirty="0">
                <a:solidFill>
                  <a:srgbClr val="000000"/>
                </a:solidFill>
                <a:effectLst/>
                <a:latin typeface="verdana" panose="020B0604030504040204" pitchFamily="34" charset="0"/>
              </a:rPr>
              <a:t>When a database is stuck in a deadlock state, then it is better to avoid the database rather than aborting or restating the database. This is a waste of time and resource.</a:t>
            </a:r>
          </a:p>
          <a:p>
            <a:pPr algn="l">
              <a:buFont typeface="Arial" panose="020B0604020202020204" pitchFamily="34" charset="0"/>
              <a:buChar char="•"/>
            </a:pPr>
            <a:r>
              <a:rPr lang="en-US" b="0" dirty="0">
                <a:solidFill>
                  <a:srgbClr val="000000"/>
                </a:solidFill>
                <a:effectLst/>
                <a:latin typeface="verdana" panose="020B0604030504040204" pitchFamily="34" charset="0"/>
              </a:rPr>
              <a:t>Deadlock avoidance mechanism is used to detect any deadlock situation in advance. A method like "wait for graph" is used for detecting the deadlock situation but this method is suitable only for the smaller database. For the larger database, deadlock prevention method can be used.</a:t>
            </a:r>
          </a:p>
          <a:p>
            <a:pPr algn="l"/>
            <a:r>
              <a:rPr lang="en-US" b="1" i="0" dirty="0">
                <a:effectLst/>
                <a:latin typeface="erdana"/>
              </a:rPr>
              <a:t>Deadlock Detection</a:t>
            </a:r>
          </a:p>
          <a:p>
            <a:pPr algn="l"/>
            <a:r>
              <a:rPr lang="en-US" b="0" i="0" dirty="0">
                <a:solidFill>
                  <a:srgbClr val="000000"/>
                </a:solidFill>
                <a:effectLst/>
                <a:latin typeface="verdana" panose="020B0604030504040204" pitchFamily="34" charset="0"/>
              </a:rPr>
              <a:t>In a database, when a transaction waits indefinitely to obtain a lock, then the DBMS should detect whether the transaction is involved in a deadlock or not. The lock manager maintains a Wait for the graph to detect the deadlock cycle in the database.</a:t>
            </a:r>
          </a:p>
          <a:p>
            <a:pPr algn="l"/>
            <a:r>
              <a:rPr lang="en-US" b="0" i="0" dirty="0">
                <a:solidFill>
                  <a:srgbClr val="610B4B"/>
                </a:solidFill>
                <a:effectLst/>
                <a:latin typeface="erdana"/>
              </a:rPr>
              <a:t>Wait for Graph</a:t>
            </a:r>
          </a:p>
          <a:p>
            <a:pPr algn="l">
              <a:buFont typeface="Arial" panose="020B0604020202020204" pitchFamily="34" charset="0"/>
              <a:buChar char="•"/>
            </a:pPr>
            <a:r>
              <a:rPr lang="en-US" b="0" dirty="0">
                <a:solidFill>
                  <a:srgbClr val="000000"/>
                </a:solidFill>
                <a:effectLst/>
                <a:latin typeface="verdana" panose="020B0604030504040204" pitchFamily="34" charset="0"/>
              </a:rPr>
              <a:t>This is the suitable method for deadlock detection. In this method, a graph is created based on the transaction and their lock. If the created graph has a cycle or closed loop, then there is a deadlock.</a:t>
            </a:r>
          </a:p>
          <a:p>
            <a:pPr algn="l">
              <a:buFont typeface="Arial" panose="020B0604020202020204" pitchFamily="34" charset="0"/>
              <a:buChar char="•"/>
            </a:pPr>
            <a:r>
              <a:rPr lang="en-US" b="0" dirty="0">
                <a:solidFill>
                  <a:srgbClr val="000000"/>
                </a:solidFill>
                <a:effectLst/>
                <a:latin typeface="verdana" panose="020B0604030504040204" pitchFamily="34" charset="0"/>
              </a:rPr>
              <a:t>The wait for the graph is maintained by the system for every transaction which is waiting for some data held by the others. The system keeps checking the graph if there is any cycle in the graph.</a:t>
            </a:r>
          </a:p>
          <a:p>
            <a:endParaRPr lang="en-US" dirty="0"/>
          </a:p>
        </p:txBody>
      </p:sp>
      <p:pic>
        <p:nvPicPr>
          <p:cNvPr id="2" name="Audio 1">
            <a:hlinkClick r:id="" action="ppaction://media"/>
            <a:extLst>
              <a:ext uri="{FF2B5EF4-FFF2-40B4-BE49-F238E27FC236}">
                <a16:creationId xmlns:a16="http://schemas.microsoft.com/office/drawing/2014/main" xmlns="" id="{F57EA7B3-15EB-4462-A939-DF508E775E27}"/>
              </a:ext>
            </a:extLst>
          </p:cNvPr>
          <p:cNvPicPr>
            <a:picLocks noChangeAspect="1"/>
          </p:cNvPicPr>
          <p:nvPr>
            <a:audi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823701756"/>
      </p:ext>
    </p:extLst>
  </p:cSld>
  <p:clrMapOvr>
    <a:masterClrMapping/>
  </p:clrMapOvr>
  <mc:AlternateContent xmlns:mc="http://schemas.openxmlformats.org/markup-compatibility/2006">
    <mc:Choice xmlns:p14="http://schemas.microsoft.com/office/powerpoint/2010/main" xmlns="" Requires="p14">
      <p:transition spd="slow" p14:dur="2000" advTm="97951"/>
    </mc:Choice>
    <mc:Fallback>
      <p:transition spd="slow" advTm="97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93</TotalTime>
  <Words>1291</Words>
  <Application>Microsoft Office PowerPoint</Application>
  <PresentationFormat>Custom</PresentationFormat>
  <Paragraphs>94</Paragraphs>
  <Slides>11</Slides>
  <Notes>0</Notes>
  <HiddenSlides>0</HiddenSlides>
  <MMClips>11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Concourse</vt:lpstr>
      <vt:lpstr>Unit -4.4</vt:lpstr>
      <vt:lpstr>Failure Classification </vt:lpstr>
      <vt:lpstr>Log-Based Recovery </vt:lpstr>
      <vt:lpstr>There are two approaches to modify the database:</vt:lpstr>
      <vt:lpstr>Checkpoint </vt:lpstr>
      <vt:lpstr>Recovery using Checkpoint </vt:lpstr>
      <vt:lpstr>Deadlock in DBMS </vt:lpstr>
      <vt:lpstr>Slide 8</vt:lpstr>
      <vt:lpstr>Slide 9</vt:lpstr>
      <vt:lpstr>  The wait for a graph for the above scenario is shown below:  </vt:lpstr>
      <vt:lpstr>Slide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-4.4</dc:title>
  <dc:creator>garv joshi</dc:creator>
  <cp:lastModifiedBy>vedant</cp:lastModifiedBy>
  <cp:revision>16</cp:revision>
  <dcterms:created xsi:type="dcterms:W3CDTF">2020-11-05T03:44:26Z</dcterms:created>
  <dcterms:modified xsi:type="dcterms:W3CDTF">2021-12-09T05:43:55Z</dcterms:modified>
</cp:coreProperties>
</file>